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82" r:id="rId11"/>
    <p:sldId id="283" r:id="rId12"/>
    <p:sldId id="265" r:id="rId13"/>
    <p:sldId id="266" r:id="rId14"/>
    <p:sldId id="290" r:id="rId15"/>
    <p:sldId id="268" r:id="rId16"/>
    <p:sldId id="284" r:id="rId17"/>
    <p:sldId id="286" r:id="rId18"/>
    <p:sldId id="285" r:id="rId19"/>
    <p:sldId id="289" r:id="rId20"/>
    <p:sldId id="267" r:id="rId21"/>
    <p:sldId id="287" r:id="rId22"/>
    <p:sldId id="288" r:id="rId23"/>
    <p:sldId id="292" r:id="rId24"/>
    <p:sldId id="291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93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9C8122-3DA5-495C-99A6-F1338DDE47E0}" v="10" dt="2024-11-13T11:05:14.6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8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n Delicata" userId="a7ad373a2bc1aa25" providerId="LiveId" clId="{779C8122-3DA5-495C-99A6-F1338DDE47E0}"/>
    <pc:docChg chg="custSel addSld delSld modSld sldOrd modMainMaster">
      <pc:chgData name="Julian Delicata" userId="a7ad373a2bc1aa25" providerId="LiveId" clId="{779C8122-3DA5-495C-99A6-F1338DDE47E0}" dt="2024-11-13T11:05:14.668" v="13"/>
      <pc:docMkLst>
        <pc:docMk/>
      </pc:docMkLst>
      <pc:sldChg chg="delSp new del mod ord setBg modClrScheme chgLayout">
        <pc:chgData name="Julian Delicata" userId="a7ad373a2bc1aa25" providerId="LiveId" clId="{779C8122-3DA5-495C-99A6-F1338DDE47E0}" dt="2024-11-13T10:52:47.263" v="11" actId="47"/>
        <pc:sldMkLst>
          <pc:docMk/>
          <pc:sldMk cId="1780386031" sldId="294"/>
        </pc:sldMkLst>
        <pc:spChg chg="del">
          <ac:chgData name="Julian Delicata" userId="a7ad373a2bc1aa25" providerId="LiveId" clId="{779C8122-3DA5-495C-99A6-F1338DDE47E0}" dt="2024-11-13T10:50:50.869" v="3" actId="700"/>
          <ac:spMkLst>
            <pc:docMk/>
            <pc:sldMk cId="1780386031" sldId="294"/>
            <ac:spMk id="2" creationId="{377C5685-2F9C-8D3F-D246-9675DFF9E1F5}"/>
          </ac:spMkLst>
        </pc:spChg>
        <pc:spChg chg="del">
          <ac:chgData name="Julian Delicata" userId="a7ad373a2bc1aa25" providerId="LiveId" clId="{779C8122-3DA5-495C-99A6-F1338DDE47E0}" dt="2024-11-13T10:50:50.869" v="3" actId="700"/>
          <ac:spMkLst>
            <pc:docMk/>
            <pc:sldMk cId="1780386031" sldId="294"/>
            <ac:spMk id="3" creationId="{7440F766-B861-1238-D5D6-37CE453F9EA0}"/>
          </ac:spMkLst>
        </pc:spChg>
      </pc:sldChg>
      <pc:sldChg chg="add del setBg">
        <pc:chgData name="Julian Delicata" userId="a7ad373a2bc1aa25" providerId="LiveId" clId="{779C8122-3DA5-495C-99A6-F1338DDE47E0}" dt="2024-11-13T11:05:14.668" v="13"/>
        <pc:sldMkLst>
          <pc:docMk/>
          <pc:sldMk cId="1847966241" sldId="294"/>
        </pc:sldMkLst>
      </pc:sldChg>
      <pc:sldMasterChg chg="modSldLayout">
        <pc:chgData name="Julian Delicata" userId="a7ad373a2bc1aa25" providerId="LiveId" clId="{779C8122-3DA5-495C-99A6-F1338DDE47E0}" dt="2024-11-13T10:51:53.194" v="10" actId="478"/>
        <pc:sldMasterMkLst>
          <pc:docMk/>
          <pc:sldMasterMk cId="2209977519" sldId="2147483648"/>
        </pc:sldMasterMkLst>
        <pc:sldLayoutChg chg="delSp mod">
          <pc:chgData name="Julian Delicata" userId="a7ad373a2bc1aa25" providerId="LiveId" clId="{779C8122-3DA5-495C-99A6-F1338DDE47E0}" dt="2024-11-13T10:51:53.194" v="10" actId="478"/>
          <pc:sldLayoutMkLst>
            <pc:docMk/>
            <pc:sldMasterMk cId="2209977519" sldId="2147483648"/>
            <pc:sldLayoutMk cId="1212999818" sldId="2147483655"/>
          </pc:sldLayoutMkLst>
          <pc:spChg chg="del">
            <ac:chgData name="Julian Delicata" userId="a7ad373a2bc1aa25" providerId="LiveId" clId="{779C8122-3DA5-495C-99A6-F1338DDE47E0}" dt="2024-11-13T10:51:53.194" v="10" actId="478"/>
            <ac:spMkLst>
              <pc:docMk/>
              <pc:sldMasterMk cId="2209977519" sldId="2147483648"/>
              <pc:sldLayoutMk cId="1212999818" sldId="2147483655"/>
              <ac:spMk id="2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4155A-2EEF-4F8E-A1FC-A178CFF16623}" type="datetimeFigureOut">
              <a:rPr lang="en-GB" smtClean="0"/>
              <a:t>13/11/2024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6DFC0-24E9-4ABF-BA84-0BA86A82CC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03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6DFC0-24E9-4ABF-BA84-0BA86A82CC72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877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6DFC0-24E9-4ABF-BA84-0BA86A82CC72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029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CAD085-E8A6-8845-BD4E-CB4CCA059FC4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CAD085-E8A6-8845-BD4E-CB4CCA059FC4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CAD085-E8A6-8845-BD4E-CB4CCA059FC4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CAD085-E8A6-8845-BD4E-CB4CCA059FC4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CAD085-E8A6-8845-BD4E-CB4CCA059FC4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CAD085-E8A6-8845-BD4E-CB4CCA059FC4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CAD085-E8A6-8845-BD4E-CB4CCA059FC4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CAD085-E8A6-8845-BD4E-CB4CCA059FC4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CAD085-E8A6-8845-BD4E-CB4CCA059FC4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  <a:alpha val="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3BA4B518-9BE3-7320-A04E-D9051DA5C59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289377"/>
            <a:ext cx="1750413" cy="53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An Overview &amp; Management of Nephrolithiasis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84215"/>
            <a:ext cx="6400800" cy="930105"/>
          </a:xfrm>
        </p:spPr>
        <p:txBody>
          <a:bodyPr/>
          <a:lstStyle/>
          <a:p>
            <a:r>
              <a:rPr dirty="0"/>
              <a:t>A Urologist's Perspective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4859FA-9CEC-A558-3A07-B5D09D820A5F}"/>
              </a:ext>
            </a:extLst>
          </p:cNvPr>
          <p:cNvSpPr txBox="1"/>
          <p:nvPr/>
        </p:nvSpPr>
        <p:spPr>
          <a:xfrm>
            <a:off x="8093488" y="6449661"/>
            <a:ext cx="917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 Mattocks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n x-ray of a human body&#10;&#10;Description automatically generated">
            <a:extLst>
              <a:ext uri="{FF2B5EF4-FFF2-40B4-BE49-F238E27FC236}">
                <a16:creationId xmlns:a16="http://schemas.microsoft.com/office/drawing/2014/main" id="{01A0AF28-E23E-4C98-29A4-C8E357A5CB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7902" y="0"/>
            <a:ext cx="4968700" cy="6858000"/>
          </a:xfrm>
        </p:spPr>
      </p:pic>
    </p:spTree>
    <p:extLst>
      <p:ext uri="{BB962C8B-B14F-4D97-AF65-F5344CB8AC3E}">
        <p14:creationId xmlns:p14="http://schemas.microsoft.com/office/powerpoint/2010/main" val="3882024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skeleton&#10;&#10;Description automatically generated">
            <a:extLst>
              <a:ext uri="{FF2B5EF4-FFF2-40B4-BE49-F238E27FC236}">
                <a16:creationId xmlns:a16="http://schemas.microsoft.com/office/drawing/2014/main" id="{661BB40B-D1D8-CDAB-4F3E-AEA62C14B3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268177"/>
          </a:xfrm>
        </p:spPr>
      </p:pic>
    </p:spTree>
    <p:extLst>
      <p:ext uri="{BB962C8B-B14F-4D97-AF65-F5344CB8AC3E}">
        <p14:creationId xmlns:p14="http://schemas.microsoft.com/office/powerpoint/2010/main" val="4191023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Surgical Interventions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5050"/>
            <a:ext cx="8229600" cy="4179366"/>
          </a:xfrm>
        </p:spPr>
        <p:txBody>
          <a:bodyPr/>
          <a:lstStyle/>
          <a:p>
            <a:r>
              <a:rPr dirty="0"/>
              <a:t>• Extracorporeal Shock Wave Lithotripsy (ESWL): Non-invasive, uses shock waves to fragment stones.</a:t>
            </a:r>
          </a:p>
          <a:p>
            <a:r>
              <a:rPr dirty="0"/>
              <a:t>• Ureteroscopy: Endoscopic removal or fragmentation of stones.</a:t>
            </a:r>
          </a:p>
          <a:p>
            <a:r>
              <a:rPr dirty="0"/>
              <a:t>• Percutaneous Nephrolithotomy: For large or complex stones.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Extracorporeal Shock Wave Lithotripsy (ESWL)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358" y="2347077"/>
            <a:ext cx="8229600" cy="3230066"/>
          </a:xfrm>
        </p:spPr>
        <p:txBody>
          <a:bodyPr/>
          <a:lstStyle/>
          <a:p>
            <a:r>
              <a:rPr dirty="0"/>
              <a:t>• Non-invasive procedure.</a:t>
            </a:r>
          </a:p>
          <a:p>
            <a:r>
              <a:rPr dirty="0"/>
              <a:t>• Indications: Stones &lt; 2cm in size.</a:t>
            </a:r>
          </a:p>
          <a:p>
            <a:r>
              <a:rPr dirty="0"/>
              <a:t>• Success rate depends on stone size, location, and composition</a:t>
            </a:r>
            <a:r>
              <a:rPr lang="en-GB" dirty="0"/>
              <a:t>, HU &lt;900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medical equipment in a room&#10;&#10;Description automatically generated">
            <a:extLst>
              <a:ext uri="{FF2B5EF4-FFF2-40B4-BE49-F238E27FC236}">
                <a16:creationId xmlns:a16="http://schemas.microsoft.com/office/drawing/2014/main" id="{E01BA4AF-941A-1809-6D59-75707049B7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594" y="-4195"/>
            <a:ext cx="9149594" cy="6862196"/>
          </a:xfrm>
        </p:spPr>
      </p:pic>
    </p:spTree>
    <p:extLst>
      <p:ext uri="{BB962C8B-B14F-4D97-AF65-F5344CB8AC3E}">
        <p14:creationId xmlns:p14="http://schemas.microsoft.com/office/powerpoint/2010/main" val="3834073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Percutaneous Nephrolithotomy (PCNL)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0096"/>
            <a:ext cx="8229600" cy="3188185"/>
          </a:xfrm>
        </p:spPr>
        <p:txBody>
          <a:bodyPr/>
          <a:lstStyle/>
          <a:p>
            <a:r>
              <a:rPr dirty="0"/>
              <a:t>• Indicated for stones &gt; 2cm or complex stones.</a:t>
            </a:r>
          </a:p>
          <a:p>
            <a:r>
              <a:rPr dirty="0"/>
              <a:t>• Involves percutaneous access to the kidney.</a:t>
            </a:r>
          </a:p>
          <a:p>
            <a:r>
              <a:rPr dirty="0"/>
              <a:t>• High success rate but more invasive.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a kidney&#10;&#10;Description automatically generated">
            <a:extLst>
              <a:ext uri="{FF2B5EF4-FFF2-40B4-BE49-F238E27FC236}">
                <a16:creationId xmlns:a16="http://schemas.microsoft.com/office/drawing/2014/main" id="{CCF78A54-71C8-E767-4C69-C51BCF3AC7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9020" y="0"/>
            <a:ext cx="7454980" cy="6858000"/>
          </a:xfrm>
        </p:spPr>
      </p:pic>
    </p:spTree>
    <p:extLst>
      <p:ext uri="{BB962C8B-B14F-4D97-AF65-F5344CB8AC3E}">
        <p14:creationId xmlns:p14="http://schemas.microsoft.com/office/powerpoint/2010/main" val="745403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's stomach with surgery marks&#10;&#10;Description automatically generated">
            <a:extLst>
              <a:ext uri="{FF2B5EF4-FFF2-40B4-BE49-F238E27FC236}">
                <a16:creationId xmlns:a16="http://schemas.microsoft.com/office/drawing/2014/main" id="{CF36C1D6-CCA7-C4A4-699A-352FFD1E2E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39" y="779721"/>
            <a:ext cx="9109161" cy="5346443"/>
          </a:xfrm>
        </p:spPr>
      </p:pic>
    </p:spTree>
    <p:extLst>
      <p:ext uri="{BB962C8B-B14F-4D97-AF65-F5344CB8AC3E}">
        <p14:creationId xmlns:p14="http://schemas.microsoft.com/office/powerpoint/2010/main" val="2141342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white medical device with a screen&#10;&#10;Description automatically generated">
            <a:extLst>
              <a:ext uri="{FF2B5EF4-FFF2-40B4-BE49-F238E27FC236}">
                <a16:creationId xmlns:a16="http://schemas.microsoft.com/office/drawing/2014/main" id="{9B2630FE-4206-7004-EDBC-552AB58EB7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897" y="1"/>
            <a:ext cx="4580898" cy="4580898"/>
          </a:xfrm>
        </p:spPr>
      </p:pic>
      <p:pic>
        <p:nvPicPr>
          <p:cNvPr id="7" name="Picture 6" descr="A black tool with a long needle&#10;&#10;Description automatically generated">
            <a:extLst>
              <a:ext uri="{FF2B5EF4-FFF2-40B4-BE49-F238E27FC236}">
                <a16:creationId xmlns:a16="http://schemas.microsoft.com/office/drawing/2014/main" id="{8EA736A5-124F-7620-5825-AB7CCB5A1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5320" y="3885127"/>
            <a:ext cx="6258680" cy="2972873"/>
          </a:xfrm>
          <a:prstGeom prst="rect">
            <a:avLst/>
          </a:prstGeom>
        </p:spPr>
      </p:pic>
      <p:pic>
        <p:nvPicPr>
          <p:cNvPr id="9" name="Picture 8" descr="A white cable with black handles&#10;&#10;Description automatically generated">
            <a:extLst>
              <a:ext uri="{FF2B5EF4-FFF2-40B4-BE49-F238E27FC236}">
                <a16:creationId xmlns:a16="http://schemas.microsoft.com/office/drawing/2014/main" id="{35A6FE85-8290-A7BD-89D6-9B58941AA1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54935"/>
            <a:ext cx="4572000" cy="383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person holding a metal object&#10;&#10;Description automatically generated">
            <a:extLst>
              <a:ext uri="{FF2B5EF4-FFF2-40B4-BE49-F238E27FC236}">
                <a16:creationId xmlns:a16="http://schemas.microsoft.com/office/drawing/2014/main" id="{50CC5B29-8465-8711-D53F-9CE4CC900A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48" y="762241"/>
            <a:ext cx="9134951" cy="5122917"/>
          </a:xfrm>
        </p:spPr>
      </p:pic>
    </p:spTree>
    <p:extLst>
      <p:ext uri="{BB962C8B-B14F-4D97-AF65-F5344CB8AC3E}">
        <p14:creationId xmlns:p14="http://schemas.microsoft.com/office/powerpoint/2010/main" val="1565402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Introduction to Nephrolithiasis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7129"/>
            <a:ext cx="8229600" cy="4116546"/>
          </a:xfrm>
        </p:spPr>
        <p:txBody>
          <a:bodyPr/>
          <a:lstStyle/>
          <a:p>
            <a:r>
              <a:rPr dirty="0"/>
              <a:t>• Nephrolithiasis refers to renal calculi.</a:t>
            </a:r>
          </a:p>
          <a:p>
            <a:r>
              <a:rPr dirty="0"/>
              <a:t>• It is a common condition affecting 10-15% of the population globally.</a:t>
            </a:r>
          </a:p>
          <a:p>
            <a:r>
              <a:rPr dirty="0"/>
              <a:t>• Stones form when urine becomes supersaturated with stone-forming substances.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Ureteroscopy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1037"/>
            <a:ext cx="8229600" cy="2992740"/>
          </a:xfrm>
        </p:spPr>
        <p:txBody>
          <a:bodyPr/>
          <a:lstStyle/>
          <a:p>
            <a:r>
              <a:t>• Minimally invasive endoscopic procedure.</a:t>
            </a:r>
          </a:p>
          <a:p>
            <a:r>
              <a:t>• Flexible or rigid scope passed through the urethra and bladder.</a:t>
            </a:r>
          </a:p>
          <a:p>
            <a:r>
              <a:t>• Laser lithotripsy used to fragment stones.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medical device with a wire&#10;&#10;Description automatically generated">
            <a:extLst>
              <a:ext uri="{FF2B5EF4-FFF2-40B4-BE49-F238E27FC236}">
                <a16:creationId xmlns:a16="http://schemas.microsoft.com/office/drawing/2014/main" id="{B4D49259-A801-277E-5B02-464983E900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66983"/>
            <a:ext cx="9144000" cy="5308515"/>
          </a:xfrm>
        </p:spPr>
      </p:pic>
    </p:spTree>
    <p:extLst>
      <p:ext uri="{BB962C8B-B14F-4D97-AF65-F5344CB8AC3E}">
        <p14:creationId xmlns:p14="http://schemas.microsoft.com/office/powerpoint/2010/main" val="790294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machine with a screen on it&#10;&#10;Description automatically generated">
            <a:extLst>
              <a:ext uri="{FF2B5EF4-FFF2-40B4-BE49-F238E27FC236}">
                <a16:creationId xmlns:a16="http://schemas.microsoft.com/office/drawing/2014/main" id="{625DA144-2533-4629-2A57-E696945494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2614" y="0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val="2080127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a person's body&#10;&#10;Description automatically generated">
            <a:extLst>
              <a:ext uri="{FF2B5EF4-FFF2-40B4-BE49-F238E27FC236}">
                <a16:creationId xmlns:a16="http://schemas.microsoft.com/office/drawing/2014/main" id="{50977391-FEA6-55B6-91AF-92A9C9A208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8210" r="2" b="2636"/>
          <a:stretch/>
        </p:blipFill>
        <p:spPr>
          <a:xfrm>
            <a:off x="0" y="1"/>
            <a:ext cx="9144000" cy="6175394"/>
          </a:xfrm>
          <a:noFill/>
        </p:spPr>
      </p:pic>
    </p:spTree>
    <p:extLst>
      <p:ext uri="{BB962C8B-B14F-4D97-AF65-F5344CB8AC3E}">
        <p14:creationId xmlns:p14="http://schemas.microsoft.com/office/powerpoint/2010/main" val="25037069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a kidney&#10;&#10;Description automatically generated">
            <a:extLst>
              <a:ext uri="{FF2B5EF4-FFF2-40B4-BE49-F238E27FC236}">
                <a16:creationId xmlns:a16="http://schemas.microsoft.com/office/drawing/2014/main" id="{EF92F076-CE02-ADA4-D549-6F8ED51B7B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5597" r="2" b="23080"/>
          <a:stretch/>
        </p:blipFill>
        <p:spPr>
          <a:xfrm>
            <a:off x="0" y="0"/>
            <a:ext cx="9144000" cy="6221413"/>
          </a:xfrm>
          <a:noFill/>
        </p:spPr>
      </p:pic>
    </p:spTree>
    <p:extLst>
      <p:ext uri="{BB962C8B-B14F-4D97-AF65-F5344CB8AC3E}">
        <p14:creationId xmlns:p14="http://schemas.microsoft.com/office/powerpoint/2010/main" val="22592080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Medical Management After Stone Passage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3911"/>
            <a:ext cx="8229600" cy="3976942"/>
          </a:xfrm>
        </p:spPr>
        <p:txBody>
          <a:bodyPr/>
          <a:lstStyle/>
          <a:p>
            <a:r>
              <a:rPr dirty="0"/>
              <a:t>• Prevention strategies based on stone composition.</a:t>
            </a:r>
          </a:p>
          <a:p>
            <a:r>
              <a:rPr dirty="0"/>
              <a:t>• Increase fluid intake: At least 2-2.5 liters of urine output daily.</a:t>
            </a:r>
          </a:p>
          <a:p>
            <a:r>
              <a:rPr dirty="0"/>
              <a:t>• Dietary modifications: Low sodium, reduced animal protein intake.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Metabolic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16877"/>
            <a:ext cx="8229600" cy="2643733"/>
          </a:xfrm>
        </p:spPr>
        <p:txBody>
          <a:bodyPr/>
          <a:lstStyle/>
          <a:p>
            <a:r>
              <a:rPr dirty="0"/>
              <a:t>• 24-hour urine collection to assess for stone risk factors.</a:t>
            </a:r>
          </a:p>
          <a:p>
            <a:r>
              <a:rPr dirty="0"/>
              <a:t>• Serum studies: Calcium, phosphorus, uric acid, and parathyroid hormone levels.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Dietary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8467"/>
            <a:ext cx="8229600" cy="4046744"/>
          </a:xfrm>
        </p:spPr>
        <p:txBody>
          <a:bodyPr/>
          <a:lstStyle/>
          <a:p>
            <a:r>
              <a:rPr dirty="0"/>
              <a:t>• Increase fluid intake (water preferred).</a:t>
            </a:r>
          </a:p>
          <a:p>
            <a:r>
              <a:rPr dirty="0"/>
              <a:t>• Reduce sodium intake.</a:t>
            </a:r>
          </a:p>
          <a:p>
            <a:r>
              <a:rPr dirty="0"/>
              <a:t>• Avoid excessive protein, especially animal proteins.</a:t>
            </a:r>
          </a:p>
          <a:p>
            <a:r>
              <a:rPr dirty="0"/>
              <a:t>• Limit oxalate-rich foods (e.g., spinach, nuts, chocolate).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Pharmacologic 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51634"/>
            <a:ext cx="8229600" cy="3516252"/>
          </a:xfrm>
        </p:spPr>
        <p:txBody>
          <a:bodyPr/>
          <a:lstStyle/>
          <a:p>
            <a:r>
              <a:rPr dirty="0"/>
              <a:t>• Thiazide diuretics: Reduce calcium excretion.</a:t>
            </a:r>
          </a:p>
          <a:p>
            <a:r>
              <a:rPr dirty="0"/>
              <a:t>• Potassium citrate: Alkalinizes urine, useful for uric acid and cystine stones.</a:t>
            </a:r>
          </a:p>
          <a:p>
            <a:r>
              <a:rPr dirty="0"/>
              <a:t>• Allopurinol: Reduces uric acid production in patients with hyperuricemia.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Follow-up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78" y="2570442"/>
            <a:ext cx="8229600" cy="2504130"/>
          </a:xfrm>
        </p:spPr>
        <p:txBody>
          <a:bodyPr/>
          <a:lstStyle/>
          <a:p>
            <a:r>
              <a:rPr dirty="0"/>
              <a:t>• Stone analysis after passage or removal.</a:t>
            </a:r>
          </a:p>
          <a:p>
            <a:r>
              <a:rPr dirty="0"/>
              <a:t>• Repeat imaging to assess for residual stones.</a:t>
            </a:r>
          </a:p>
          <a:p>
            <a:r>
              <a:rPr dirty="0"/>
              <a:t>• Long-term follow-up to prevent recurrence.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Pathophysiology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5989"/>
            <a:ext cx="8229600" cy="3858279"/>
          </a:xfrm>
        </p:spPr>
        <p:txBody>
          <a:bodyPr/>
          <a:lstStyle/>
          <a:p>
            <a:r>
              <a:rPr dirty="0"/>
              <a:t>• Most stones form from calcium oxalate, calcium phosphate, uric acid, or cystine.</a:t>
            </a:r>
          </a:p>
          <a:p>
            <a:r>
              <a:rPr dirty="0"/>
              <a:t>• Supersaturation leads to crystallization.</a:t>
            </a:r>
          </a:p>
          <a:p>
            <a:r>
              <a:rPr dirty="0"/>
              <a:t>• Risk factors: dehydration, diet, genetics, certain medications.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Recurrent Stone 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8361"/>
            <a:ext cx="8229600" cy="2734475"/>
          </a:xfrm>
        </p:spPr>
        <p:txBody>
          <a:bodyPr>
            <a:normAutofit lnSpcReduction="10000"/>
          </a:bodyPr>
          <a:lstStyle/>
          <a:p>
            <a:r>
              <a:rPr dirty="0"/>
              <a:t>• Address underlying metabolic abnormalities.</a:t>
            </a:r>
          </a:p>
          <a:p>
            <a:r>
              <a:rPr dirty="0"/>
              <a:t>• Encourage dietary and lifestyle changes.</a:t>
            </a:r>
          </a:p>
          <a:p>
            <a:r>
              <a:rPr dirty="0"/>
              <a:t>• Regular monitoring of urine parameters and </a:t>
            </a:r>
            <a:r>
              <a:rPr lang="en-GB" dirty="0"/>
              <a:t>	  </a:t>
            </a:r>
            <a:r>
              <a:rPr dirty="0"/>
              <a:t>stone risk factors.</a:t>
            </a:r>
            <a:endParaRPr lang="en-GB" dirty="0"/>
          </a:p>
          <a:p>
            <a:r>
              <a:rPr lang="en-GB" dirty="0"/>
              <a:t>• Joint Urologist/Nephrologist care</a:t>
            </a:r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Case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8268"/>
            <a:ext cx="8229600" cy="3976942"/>
          </a:xfrm>
        </p:spPr>
        <p:txBody>
          <a:bodyPr/>
          <a:lstStyle/>
          <a:p>
            <a:r>
              <a:rPr dirty="0"/>
              <a:t>• 45-year-old male presents with severe flank pain, h</a:t>
            </a:r>
            <a:r>
              <a:rPr lang="en-GB" dirty="0"/>
              <a:t>a</a:t>
            </a:r>
            <a:r>
              <a:rPr dirty="0" err="1"/>
              <a:t>ematuria</a:t>
            </a:r>
            <a:r>
              <a:rPr dirty="0"/>
              <a:t>.</a:t>
            </a:r>
          </a:p>
          <a:p>
            <a:r>
              <a:rPr dirty="0"/>
              <a:t>• Imaging shows a 5mm stone in the distal ureter.</a:t>
            </a:r>
          </a:p>
          <a:p>
            <a:r>
              <a:rPr dirty="0"/>
              <a:t>• Treatment plan: Pain control, hydration, tamsulosin for stone passage.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Case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0348"/>
            <a:ext cx="8229600" cy="4088624"/>
          </a:xfrm>
        </p:spPr>
        <p:txBody>
          <a:bodyPr/>
          <a:lstStyle/>
          <a:p>
            <a:r>
              <a:rPr dirty="0"/>
              <a:t>• 60-year-old female with recurrent UTIs, large struvite stone.</a:t>
            </a:r>
          </a:p>
          <a:p>
            <a:r>
              <a:rPr dirty="0"/>
              <a:t>• Treatment: Percutaneous nephrolithotomy (PCNL) due to stone size and infection.</a:t>
            </a:r>
          </a:p>
          <a:p>
            <a:r>
              <a:rPr dirty="0"/>
              <a:t>• Post-surgical follow-up: Stone analysis and metabolic evaluation.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Complications of Nephrolithiasis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0149"/>
            <a:ext cx="8229600" cy="3956002"/>
          </a:xfrm>
        </p:spPr>
        <p:txBody>
          <a:bodyPr/>
          <a:lstStyle/>
          <a:p>
            <a:r>
              <a:rPr dirty="0"/>
              <a:t>• Obstruction: Leads to hydronephrosis, potential renal damage.</a:t>
            </a:r>
          </a:p>
          <a:p>
            <a:r>
              <a:rPr dirty="0"/>
              <a:t>• Infection: Can lead to pyelonephritis or urosepsis.</a:t>
            </a:r>
          </a:p>
          <a:p>
            <a:r>
              <a:rPr dirty="0"/>
              <a:t>• Chronic kidney disease (CKD): Recurrent stones can impair kidney function.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Nephrolithiasis in Special Populations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2626"/>
            <a:ext cx="8229600" cy="4151446"/>
          </a:xfrm>
        </p:spPr>
        <p:txBody>
          <a:bodyPr/>
          <a:lstStyle/>
          <a:p>
            <a:r>
              <a:rPr dirty="0"/>
              <a:t>• Pregnant Women: Ultrasound preferred for diagnosis, conservative management preferred.</a:t>
            </a:r>
          </a:p>
          <a:p>
            <a:r>
              <a:rPr dirty="0"/>
              <a:t>• Pediatric Population: Focus on underlying metabolic causes.</a:t>
            </a:r>
          </a:p>
          <a:p>
            <a:r>
              <a:rPr dirty="0"/>
              <a:t>• Elderly Patients: Higher risk of complications due to comorbidities.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Role of General Practitioners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98" y="2354057"/>
            <a:ext cx="8229600" cy="3237046"/>
          </a:xfrm>
        </p:spPr>
        <p:txBody>
          <a:bodyPr/>
          <a:lstStyle/>
          <a:p>
            <a:r>
              <a:rPr dirty="0"/>
              <a:t>• Early identification and referral to urologists when needed.</a:t>
            </a:r>
          </a:p>
          <a:p>
            <a:r>
              <a:rPr dirty="0"/>
              <a:t>• Educating patients on preventive measures.</a:t>
            </a:r>
          </a:p>
          <a:p>
            <a:r>
              <a:rPr dirty="0"/>
              <a:t>• Managing pain and hydration in acute settings.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Key </a:t>
            </a:r>
            <a:r>
              <a:rPr lang="en-GB" dirty="0"/>
              <a:t>Points to Remember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3763"/>
            <a:ext cx="8229600" cy="4525963"/>
          </a:xfrm>
        </p:spPr>
        <p:txBody>
          <a:bodyPr/>
          <a:lstStyle/>
          <a:p>
            <a:r>
              <a:rPr dirty="0"/>
              <a:t>• Nephrolithiasis is a common condition with significant recurrence risk.</a:t>
            </a:r>
          </a:p>
          <a:p>
            <a:r>
              <a:rPr dirty="0"/>
              <a:t>• Early diagnosis and management can prevent complications.</a:t>
            </a:r>
          </a:p>
          <a:p>
            <a:r>
              <a:rPr dirty="0"/>
              <a:t>• Prevention strategies should focus on hydration, dietary changes, and addressing metabolic abnormalities.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Questions and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8508"/>
            <a:ext cx="8229600" cy="2371507"/>
          </a:xfrm>
        </p:spPr>
        <p:txBody>
          <a:bodyPr/>
          <a:lstStyle/>
          <a:p>
            <a:r>
              <a:rPr dirty="0"/>
              <a:t>• Thank you for your attention!</a:t>
            </a:r>
          </a:p>
          <a:p>
            <a:r>
              <a:rPr dirty="0"/>
              <a:t>• Any questions or cases you'd like to discuss?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tatue of a person holding a basket of balls&#10;&#10;Description automatically generated">
            <a:extLst>
              <a:ext uri="{FF2B5EF4-FFF2-40B4-BE49-F238E27FC236}">
                <a16:creationId xmlns:a16="http://schemas.microsoft.com/office/drawing/2014/main" id="{72474B90-B457-7D2B-41CB-BA6BF89688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1163" y="0"/>
            <a:ext cx="5332837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E6F5F7-D5FD-222F-0C55-EB88ECFE7D04}"/>
              </a:ext>
            </a:extLst>
          </p:cNvPr>
          <p:cNvSpPr txBox="1"/>
          <p:nvPr/>
        </p:nvSpPr>
        <p:spPr>
          <a:xfrm>
            <a:off x="795738" y="863074"/>
            <a:ext cx="28618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i="0" dirty="0">
                <a:solidFill>
                  <a:srgbClr val="737373"/>
                </a:solidFill>
                <a:effectLst/>
                <a:latin typeface="Roboto" panose="02000000000000000000" pitchFamily="2" charset="0"/>
              </a:rPr>
              <a:t>St </a:t>
            </a:r>
            <a:r>
              <a:rPr lang="en-GB" b="0" i="0" dirty="0" err="1">
                <a:solidFill>
                  <a:srgbClr val="737373"/>
                </a:solidFill>
                <a:effectLst/>
                <a:latin typeface="Roboto" panose="02000000000000000000" pitchFamily="2" charset="0"/>
              </a:rPr>
              <a:t>Liborius</a:t>
            </a:r>
            <a:r>
              <a:rPr lang="en-GB" b="0" i="0" dirty="0">
                <a:solidFill>
                  <a:srgbClr val="737373"/>
                </a:solidFill>
                <a:effectLst/>
                <a:latin typeface="Roboto" panose="02000000000000000000" pitchFamily="2" charset="0"/>
              </a:rPr>
              <a:t> holding bladder stone.</a:t>
            </a:r>
            <a:br>
              <a:rPr lang="en-GB" dirty="0"/>
            </a:br>
            <a:r>
              <a:rPr lang="en-GB" b="0" i="0" dirty="0">
                <a:solidFill>
                  <a:srgbClr val="737373"/>
                </a:solidFill>
                <a:effectLst/>
                <a:latin typeface="Roboto" panose="02000000000000000000" pitchFamily="2" charset="0"/>
              </a:rPr>
              <a:t>Carving in the St Marcellino Convent Chapel, Naples.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460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Types of Stones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• Calcium Oxalate Stones: Most common type (about 80%).</a:t>
            </a:r>
          </a:p>
          <a:p>
            <a:r>
              <a:rPr dirty="0"/>
              <a:t>• Uric Acid Stones: More common in patients with acidic urine.</a:t>
            </a:r>
          </a:p>
          <a:p>
            <a:r>
              <a:rPr dirty="0"/>
              <a:t>• Struvite Stones: Often associated with urinary tract infections.</a:t>
            </a:r>
          </a:p>
          <a:p>
            <a:r>
              <a:rPr dirty="0"/>
              <a:t>• Cystine Stones: Rare, genetic disorder causing cystinuria</a:t>
            </a:r>
            <a:r>
              <a:rPr lang="en-GB" dirty="0"/>
              <a:t>, autosomal recessive</a:t>
            </a:r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Clinical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7473"/>
            <a:ext cx="8229600" cy="3669815"/>
          </a:xfrm>
        </p:spPr>
        <p:txBody>
          <a:bodyPr/>
          <a:lstStyle/>
          <a:p>
            <a:r>
              <a:rPr dirty="0"/>
              <a:t>• Symptoms: Severe flank pain, hematuria, nausea, vomiting.</a:t>
            </a:r>
          </a:p>
          <a:p>
            <a:r>
              <a:rPr dirty="0"/>
              <a:t>• Pain typically radiates to the lower abdomen and groin.</a:t>
            </a:r>
          </a:p>
          <a:p>
            <a:r>
              <a:rPr dirty="0"/>
              <a:t>• Pain may be intermittent (renal colic).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7723"/>
            <a:ext cx="8229600" cy="4525963"/>
          </a:xfrm>
        </p:spPr>
        <p:txBody>
          <a:bodyPr/>
          <a:lstStyle/>
          <a:p>
            <a:r>
              <a:rPr dirty="0"/>
              <a:t>• History and physical examination.</a:t>
            </a:r>
          </a:p>
          <a:p>
            <a:r>
              <a:rPr dirty="0"/>
              <a:t>• Urinalysis: Microscopic hematuria, urine pH, presence of crystals.</a:t>
            </a:r>
          </a:p>
          <a:p>
            <a:r>
              <a:rPr dirty="0"/>
              <a:t>• Imaging: Non-contrast CT is the gold standard.</a:t>
            </a:r>
          </a:p>
          <a:p>
            <a:r>
              <a:rPr dirty="0"/>
              <a:t>• Ultrasound may be used in certain populations (e.g., pregnant women).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Acute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74997"/>
            <a:ext cx="8229600" cy="3669815"/>
          </a:xfrm>
        </p:spPr>
        <p:txBody>
          <a:bodyPr/>
          <a:lstStyle/>
          <a:p>
            <a:r>
              <a:rPr dirty="0"/>
              <a:t>• Pain management: NSAIDs, opioids if necessary.</a:t>
            </a:r>
          </a:p>
          <a:p>
            <a:r>
              <a:rPr dirty="0"/>
              <a:t>• Hydration: Encourages stone passage.</a:t>
            </a:r>
          </a:p>
          <a:p>
            <a:r>
              <a:rPr dirty="0"/>
              <a:t>• Medical Expulsive Therapy: Alpha-blockers (e.g., tamsulosin) to aid stone passage.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Indications for Urologic Referral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82124"/>
            <a:ext cx="8229600" cy="2853137"/>
          </a:xfrm>
        </p:spPr>
        <p:txBody>
          <a:bodyPr/>
          <a:lstStyle/>
          <a:p>
            <a:r>
              <a:rPr dirty="0"/>
              <a:t>• Intractable pain or vomiting.</a:t>
            </a:r>
          </a:p>
          <a:p>
            <a:r>
              <a:rPr dirty="0"/>
              <a:t>• Stone size &gt; 10mm.</a:t>
            </a:r>
          </a:p>
          <a:p>
            <a:r>
              <a:rPr dirty="0"/>
              <a:t>• Infection or obstruction.</a:t>
            </a:r>
          </a:p>
          <a:p>
            <a:r>
              <a:rPr dirty="0"/>
              <a:t>• Single kidney or renal impairment.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Imaging in Nephrolithiasis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356"/>
            <a:ext cx="8229600" cy="3816398"/>
          </a:xfrm>
        </p:spPr>
        <p:txBody>
          <a:bodyPr/>
          <a:lstStyle/>
          <a:p>
            <a:r>
              <a:rPr dirty="0"/>
              <a:t>• CT Scan: High sensitivity and specificity, identifies stone location and size.</a:t>
            </a:r>
          </a:p>
          <a:p>
            <a:r>
              <a:rPr dirty="0"/>
              <a:t>• Ultrasound: Preferred for pregnant women and children.</a:t>
            </a:r>
          </a:p>
          <a:p>
            <a:r>
              <a:rPr dirty="0"/>
              <a:t>• KUB (Kidney-Ureter-Bladder X-ray): Less sensitive, used for follow-up.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924</Words>
  <Application>Microsoft Office PowerPoint</Application>
  <PresentationFormat>On-screen Show (4:3)</PresentationFormat>
  <Paragraphs>109</Paragraphs>
  <Slides>38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Aptos</vt:lpstr>
      <vt:lpstr>Arial</vt:lpstr>
      <vt:lpstr>Calibri</vt:lpstr>
      <vt:lpstr>Roboto</vt:lpstr>
      <vt:lpstr>Office Theme</vt:lpstr>
      <vt:lpstr>An Overview &amp; Management of Nephrolithiasis</vt:lpstr>
      <vt:lpstr>Introduction to Nephrolithiasis</vt:lpstr>
      <vt:lpstr>Pathophysiology</vt:lpstr>
      <vt:lpstr>Types of Stones</vt:lpstr>
      <vt:lpstr>Clinical Presentation</vt:lpstr>
      <vt:lpstr>Diagnosis</vt:lpstr>
      <vt:lpstr>Acute Management</vt:lpstr>
      <vt:lpstr>Indications for Urologic Referral</vt:lpstr>
      <vt:lpstr>Imaging in Nephrolithiasis</vt:lpstr>
      <vt:lpstr>PowerPoint Presentation</vt:lpstr>
      <vt:lpstr>PowerPoint Presentation</vt:lpstr>
      <vt:lpstr>Surgical Interventions</vt:lpstr>
      <vt:lpstr>Extracorporeal Shock Wave Lithotripsy (ESWL)</vt:lpstr>
      <vt:lpstr>PowerPoint Presentation</vt:lpstr>
      <vt:lpstr>Percutaneous Nephrolithotomy (PCNL)</vt:lpstr>
      <vt:lpstr>PowerPoint Presentation</vt:lpstr>
      <vt:lpstr>PowerPoint Presentation</vt:lpstr>
      <vt:lpstr>PowerPoint Presentation</vt:lpstr>
      <vt:lpstr>PowerPoint Presentation</vt:lpstr>
      <vt:lpstr>Ureteroscopy</vt:lpstr>
      <vt:lpstr>PowerPoint Presentation</vt:lpstr>
      <vt:lpstr>PowerPoint Presentation</vt:lpstr>
      <vt:lpstr>PowerPoint Presentation</vt:lpstr>
      <vt:lpstr>PowerPoint Presentation</vt:lpstr>
      <vt:lpstr>Medical Management After Stone Passage</vt:lpstr>
      <vt:lpstr>Metabolic Evaluation</vt:lpstr>
      <vt:lpstr>Dietary Recommendations</vt:lpstr>
      <vt:lpstr>Pharmacologic Therapy</vt:lpstr>
      <vt:lpstr>Follow-up</vt:lpstr>
      <vt:lpstr>Recurrent Stone Prevention</vt:lpstr>
      <vt:lpstr>Case 1</vt:lpstr>
      <vt:lpstr>Case 2</vt:lpstr>
      <vt:lpstr>Complications of Nephrolithiasis</vt:lpstr>
      <vt:lpstr>Nephrolithiasis in Special Populations</vt:lpstr>
      <vt:lpstr>Role of General Practitioners</vt:lpstr>
      <vt:lpstr>Key Points to Remember</vt:lpstr>
      <vt:lpstr>Questions and Discussion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Julian Delicata</cp:lastModifiedBy>
  <cp:revision>20</cp:revision>
  <dcterms:created xsi:type="dcterms:W3CDTF">2013-01-27T09:14:16Z</dcterms:created>
  <dcterms:modified xsi:type="dcterms:W3CDTF">2024-11-13T11:05:16Z</dcterms:modified>
  <cp:category/>
</cp:coreProperties>
</file>