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3" r:id="rId2"/>
    <p:sldId id="262" r:id="rId3"/>
    <p:sldId id="282" r:id="rId4"/>
    <p:sldId id="273" r:id="rId5"/>
    <p:sldId id="272" r:id="rId6"/>
    <p:sldId id="261" r:id="rId7"/>
    <p:sldId id="276" r:id="rId8"/>
    <p:sldId id="277" r:id="rId9"/>
    <p:sldId id="278" r:id="rId10"/>
    <p:sldId id="283" r:id="rId11"/>
    <p:sldId id="284" r:id="rId12"/>
    <p:sldId id="279" r:id="rId13"/>
    <p:sldId id="266" r:id="rId14"/>
    <p:sldId id="264" r:id="rId15"/>
    <p:sldId id="265" r:id="rId16"/>
    <p:sldId id="285" r:id="rId17"/>
    <p:sldId id="267" r:id="rId18"/>
    <p:sldId id="268" r:id="rId19"/>
    <p:sldId id="269" r:id="rId20"/>
    <p:sldId id="270" r:id="rId21"/>
    <p:sldId id="271" r:id="rId22"/>
    <p:sldId id="280" r:id="rId23"/>
    <p:sldId id="256" r:id="rId24"/>
    <p:sldId id="258" r:id="rId25"/>
    <p:sldId id="259" r:id="rId26"/>
    <p:sldId id="26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4CFF2-095F-4B4B-B900-5A41C263C0C6}" type="datetimeFigureOut">
              <a:rPr lang="en-GB" smtClean="0"/>
              <a:t>14/11/2024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84BD0-0017-42B1-A8B6-6E319ACA4C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715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prstGeom prst="rect">
            <a:avLst/>
          </a:prstGeom>
        </p:spPr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6480" cy="45252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900" b="0" strike="noStrike" spc="-1" dirty="0">
                <a:latin typeface="Arial"/>
              </a:rPr>
              <a:t>Mechanisms of stone formation.</a:t>
            </a:r>
          </a:p>
          <a:p>
            <a:endParaRPr lang="en-US" sz="900" b="0" strike="noStrike" spc="-1" dirty="0">
              <a:latin typeface="Arial"/>
            </a:endParaRPr>
          </a:p>
          <a:p>
            <a:endParaRPr lang="en-US" sz="900" b="0" strike="noStrike" spc="-1" dirty="0">
              <a:latin typeface="Arial"/>
            </a:endParaRPr>
          </a:p>
          <a:p>
            <a:endParaRPr lang="en-US" sz="9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prstGeom prst="rect">
            <a:avLst/>
          </a:prstGeom>
        </p:spPr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777960" y="4776840"/>
            <a:ext cx="6216480" cy="45252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900" b="0" strike="noStrike" spc="-1" dirty="0">
                <a:latin typeface="Arial"/>
              </a:rPr>
              <a:t>Physicochemical scheme for the development of uric acid stones.</a:t>
            </a:r>
          </a:p>
          <a:p>
            <a:endParaRPr lang="en-US" sz="900" b="0" strike="noStrike" spc="-1" dirty="0">
              <a:latin typeface="Arial"/>
            </a:endParaRPr>
          </a:p>
          <a:p>
            <a:endParaRPr lang="en-US" sz="900" b="0" strike="noStrike" spc="-1" dirty="0">
              <a:latin typeface="Arial"/>
            </a:endParaRPr>
          </a:p>
          <a:p>
            <a:endParaRPr lang="en-US" sz="900" b="0" strike="noStrike" spc="-1" dirty="0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20813-AC74-43B8-B663-736D137DD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2EB75-092D-485B-8A09-27CACD14B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91502-B0D7-4FF3-837C-030F1EEA4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8984-D1E9-4D11-B76C-9F36818753C0}" type="datetimeFigureOut">
              <a:rPr lang="en-GB" smtClean="0"/>
              <a:t>14/11/2024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122EE-D47B-4CD3-AB97-24639ED16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4583F-FCDF-497C-A790-1C13285AD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0F16-FCAE-4B9A-9E50-B18D312D44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792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10679-F423-4A7A-A343-315403638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A0A8EF-E854-492C-BCB6-47C85A22B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1F5DE-1764-44B2-A4F8-74993D3DB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8984-D1E9-4D11-B76C-9F36818753C0}" type="datetimeFigureOut">
              <a:rPr lang="en-GB" smtClean="0"/>
              <a:t>14/11/2024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4C95D-6721-41A9-AEF7-A7ACD9E1F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1458C-3EA8-4420-8F5C-077B724EA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0F16-FCAE-4B9A-9E50-B18D312D44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432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33316F-5A62-44AF-AEC1-C6A9D82E0F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3CF9A-064F-4F30-B771-63999D033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30DC4-88B1-42FC-A9F4-337DF51B0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8984-D1E9-4D11-B76C-9F36818753C0}" type="datetimeFigureOut">
              <a:rPr lang="en-GB" smtClean="0"/>
              <a:t>14/11/2024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C4075-9E3A-452A-8F16-15DA807DF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12E4F-7C7F-4860-9692-26B61EFBA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0F16-FCAE-4B9A-9E50-B18D312D44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1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42841-594A-4A0B-8E17-86108A1E4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10A42-6FF2-42A6-839A-CBC766777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C6C9E-6785-4747-894B-A673540F2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8984-D1E9-4D11-B76C-9F36818753C0}" type="datetimeFigureOut">
              <a:rPr lang="en-GB" smtClean="0"/>
              <a:t>14/11/2024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23FA9-26CA-4C46-941F-23620B65A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6F839-4B6C-4143-B64D-69E1ED185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0F16-FCAE-4B9A-9E50-B18D312D44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816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4D9F9-8D9D-4E87-8878-4C9132C4A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305D5-4221-4C4D-B763-B1AAE8140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03849-1E38-49B1-BBEF-503039373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8984-D1E9-4D11-B76C-9F36818753C0}" type="datetimeFigureOut">
              <a:rPr lang="en-GB" smtClean="0"/>
              <a:t>14/11/2024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CA99C-B2A7-4206-B3CE-64A632E6E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FA721-ED13-478B-B3B3-B2762242C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0F16-FCAE-4B9A-9E50-B18D312D44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706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8054-EEC2-422B-9AC6-FD0D00EAB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10CFF-3F25-479C-B9E6-75AFAB593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9C1F6E-AC46-49A7-8B10-E1819C512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BF740-C197-4AFE-86C9-FCC8B2B2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8984-D1E9-4D11-B76C-9F36818753C0}" type="datetimeFigureOut">
              <a:rPr lang="en-GB" smtClean="0"/>
              <a:t>14/11/2024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0E6604-0607-41E2-ABF4-1E117C52A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C4FF6-61B6-4426-8EA3-04208537A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0F16-FCAE-4B9A-9E50-B18D312D44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82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55ADD-45B7-47E6-9709-E9C0FEE74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2078E-C0C3-48F2-BF8D-826125E6D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85093-2B58-4C87-8882-096FA1DDF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11444-36CC-4BD1-93E0-65D191404D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91DBCC-3BE9-48BF-8380-D7F877E261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549DF1-E8D4-4D36-9E1D-C757CD3B0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8984-D1E9-4D11-B76C-9F36818753C0}" type="datetimeFigureOut">
              <a:rPr lang="en-GB" smtClean="0"/>
              <a:t>14/11/2024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52D25D-3AFE-4F80-9E26-87CE4A192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25B00A-A70D-4B64-B48B-A5ED0F078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0F16-FCAE-4B9A-9E50-B18D312D44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227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3EFFD-B35C-4700-AD52-C3D5B0DAF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0997BD-94D9-40A3-AA59-E0155F625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8984-D1E9-4D11-B76C-9F36818753C0}" type="datetimeFigureOut">
              <a:rPr lang="en-GB" smtClean="0"/>
              <a:t>14/11/2024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AD0013-2DB2-4779-8A13-12C8A32AA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7754D-A55C-458E-A927-4C3EF583B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0F16-FCAE-4B9A-9E50-B18D312D44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234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53CA80-BBDD-49C5-8A75-729F3E9CA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8984-D1E9-4D11-B76C-9F36818753C0}" type="datetimeFigureOut">
              <a:rPr lang="en-GB" smtClean="0"/>
              <a:t>14/11/2024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C4652-6F10-4A39-BAD8-C9F966F75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FE7AA-E73B-47AB-81FD-3386FA0E3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0F16-FCAE-4B9A-9E50-B18D312D44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433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AE65-B00C-4521-A07C-2BEF22A37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303B3-D204-48A0-A758-D69FAFE9B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276D22-7A6D-4D12-AE2C-EDD5476FB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30598-1E6C-44A7-9C50-81B1D23A6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8984-D1E9-4D11-B76C-9F36818753C0}" type="datetimeFigureOut">
              <a:rPr lang="en-GB" smtClean="0"/>
              <a:t>14/11/2024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2A57D-5346-4AD3-B759-9F016C534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BA4E14-BA2C-48AB-9B09-88A0438D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0F16-FCAE-4B9A-9E50-B18D312D44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049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E20FC-692A-4A1A-95CB-A1F6D707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8451FA-F041-4275-8830-D3C45AC6B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CF0FC-1A0F-412C-ACCB-8A1A16572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1B8982-0021-46A8-95D1-F0049BB42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8984-D1E9-4D11-B76C-9F36818753C0}" type="datetimeFigureOut">
              <a:rPr lang="en-GB" smtClean="0"/>
              <a:t>14/11/2024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A6172-0674-43AE-B315-343E1F543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0820A-205F-4279-B935-E73EC3811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D0F16-FCAE-4B9A-9E50-B18D312D44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2676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99CB4A-9114-4DA0-9FF3-D41DB60CB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A2CF1-F2D1-468D-9E90-C5DD2C041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97B3E-3786-4868-9084-879CD041AE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98984-D1E9-4D11-B76C-9F36818753C0}" type="datetimeFigureOut">
              <a:rPr lang="en-GB" smtClean="0"/>
              <a:t>14/11/2024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7A9CC-686B-4390-9380-1239B9F9C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8A5DE-B06B-403B-B88C-6D62E0E70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D0F16-FCAE-4B9A-9E50-B18D312D44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14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D8D3F-A7B8-4FA8-8754-DF428FFAC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553"/>
            <a:ext cx="9023647" cy="114513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Overview and Medical Management of Nephrolithiasis – 14.11.2024</a:t>
            </a:r>
          </a:p>
        </p:txBody>
      </p:sp>
      <p:pic>
        <p:nvPicPr>
          <p:cNvPr id="3074" name="Picture 2" descr="Kidney stones - Symptoms and causes - Mayo Clinic">
            <a:extLst>
              <a:ext uri="{FF2B5EF4-FFF2-40B4-BE49-F238E27FC236}">
                <a16:creationId xmlns:a16="http://schemas.microsoft.com/office/drawing/2014/main" id="{E6573B23-D80F-41DC-820A-11E33C884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02" y="1612326"/>
            <a:ext cx="6089073" cy="436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reventing Kidney Stones: St. George Urology &amp; Body Sculpting: Urologists">
            <a:extLst>
              <a:ext uri="{FF2B5EF4-FFF2-40B4-BE49-F238E27FC236}">
                <a16:creationId xmlns:a16="http://schemas.microsoft.com/office/drawing/2014/main" id="{481BAEB1-A817-4FB7-80B8-88A20C3B88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71" y="1737856"/>
            <a:ext cx="5772729" cy="411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968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C3D5D-852A-41C9-BB35-0E61E9329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Evaluation - </a:t>
            </a:r>
            <a:r>
              <a:rPr lang="en-GB" sz="4400" b="1" dirty="0"/>
              <a:t>additional metabolic testing in 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45FCE-078E-4BBB-B497-445774B2F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High-risk first-time stone formers </a:t>
            </a:r>
          </a:p>
          <a:p>
            <a:r>
              <a:rPr lang="en-GB" sz="4000" dirty="0"/>
              <a:t>More than 1 stone on initial presentation</a:t>
            </a:r>
          </a:p>
          <a:p>
            <a:r>
              <a:rPr lang="en-GB" sz="4000" dirty="0"/>
              <a:t>Recurrent stone formers</a:t>
            </a:r>
          </a:p>
          <a:p>
            <a:r>
              <a:rPr lang="en-GB" sz="4000" dirty="0"/>
              <a:t>Paediatric age group</a:t>
            </a:r>
          </a:p>
          <a:p>
            <a:r>
              <a:rPr lang="en-GB" sz="4000" dirty="0"/>
              <a:t>Solitary kidney</a:t>
            </a:r>
          </a:p>
        </p:txBody>
      </p:sp>
    </p:spTree>
    <p:extLst>
      <p:ext uri="{BB962C8B-B14F-4D97-AF65-F5344CB8AC3E}">
        <p14:creationId xmlns:p14="http://schemas.microsoft.com/office/powerpoint/2010/main" val="655833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071CB-A90E-8644-EFE2-07BE3A171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High risk First time stone former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FFE15-694D-8320-8473-07C56C4B0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Family history</a:t>
            </a:r>
          </a:p>
          <a:p>
            <a:r>
              <a:rPr lang="en-GB" sz="3200" dirty="0"/>
              <a:t>GI e.g. bowel resection, colitis, coeliac, bariatric surgery</a:t>
            </a:r>
          </a:p>
          <a:p>
            <a:r>
              <a:rPr lang="en-GB" sz="3200" dirty="0"/>
              <a:t>Bone Disease</a:t>
            </a:r>
          </a:p>
          <a:p>
            <a:r>
              <a:rPr lang="en-GB" sz="3200" dirty="0"/>
              <a:t>Gout</a:t>
            </a:r>
          </a:p>
          <a:p>
            <a:r>
              <a:rPr lang="en-GB" sz="3200" dirty="0"/>
              <a:t>Recurrent UTI</a:t>
            </a:r>
          </a:p>
          <a:p>
            <a:r>
              <a:rPr lang="en-GB" sz="3200" dirty="0"/>
              <a:t>Nephrocalcinosis</a:t>
            </a:r>
          </a:p>
          <a:p>
            <a:r>
              <a:rPr lang="en-GB" sz="3200" dirty="0"/>
              <a:t>Type 2 diabetes mellitus</a:t>
            </a:r>
          </a:p>
          <a:p>
            <a:r>
              <a:rPr lang="en-GB" sz="3200" dirty="0"/>
              <a:t>Obesity</a:t>
            </a:r>
          </a:p>
        </p:txBody>
      </p:sp>
    </p:spTree>
    <p:extLst>
      <p:ext uri="{BB962C8B-B14F-4D97-AF65-F5344CB8AC3E}">
        <p14:creationId xmlns:p14="http://schemas.microsoft.com/office/powerpoint/2010/main" val="3776584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D7E44-C03F-4B17-89B1-A9AB0A9FE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Metabolic testing should consist of 24hour urine collections obtained on a random diet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2B686-E473-4281-8973-8F14553E1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Urine should be tested for: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Volume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pH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Calcium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Oxalate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Citrate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Uric Acid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Sodium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Creatinine</a:t>
            </a:r>
          </a:p>
        </p:txBody>
      </p:sp>
    </p:spTree>
    <p:extLst>
      <p:ext uri="{BB962C8B-B14F-4D97-AF65-F5344CB8AC3E}">
        <p14:creationId xmlns:p14="http://schemas.microsoft.com/office/powerpoint/2010/main" val="439553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7E395-1155-4072-956E-B6E4733C7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568" y="365125"/>
            <a:ext cx="10781232" cy="956681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CALCIUM STONE DISEASE</a:t>
            </a:r>
            <a:br>
              <a:rPr lang="en-GB" b="1" dirty="0"/>
            </a:br>
            <a:r>
              <a:rPr lang="en-GB" b="1" dirty="0"/>
              <a:t>Urinary risk factors (ALONE OR IN COMBINATION</a:t>
            </a:r>
            <a:r>
              <a:rPr lang="en-GB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2143F-A3F9-4547-8FF1-A9237A9FF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HYPERCALCIURIA – MOST COMMON</a:t>
            </a:r>
          </a:p>
          <a:p>
            <a:r>
              <a:rPr lang="en-GB" dirty="0"/>
              <a:t>HYPERURICOSURIA</a:t>
            </a:r>
          </a:p>
          <a:p>
            <a:r>
              <a:rPr lang="en-GB" dirty="0"/>
              <a:t>HYPOCITRATURIA</a:t>
            </a:r>
          </a:p>
          <a:p>
            <a:r>
              <a:rPr lang="en-GB" dirty="0"/>
              <a:t>HYPEROXALURIA</a:t>
            </a:r>
          </a:p>
          <a:p>
            <a:r>
              <a:rPr lang="en-GB" dirty="0"/>
              <a:t>LOW URINE VOLUME </a:t>
            </a:r>
          </a:p>
        </p:txBody>
      </p:sp>
      <p:pic>
        <p:nvPicPr>
          <p:cNvPr id="7176" name="Picture 8" descr="Nutrients | Free Full-Text | Risk of Kidney Stones: Influence of Dietary  Factors, Dietary Patterns, and Vegetarian–Vegan Diets | HTML">
            <a:extLst>
              <a:ext uri="{FF2B5EF4-FFF2-40B4-BE49-F238E27FC236}">
                <a16:creationId xmlns:a16="http://schemas.microsoft.com/office/drawing/2014/main" id="{085754F8-0AD4-439B-8426-02AD70CC1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266" y="3044857"/>
            <a:ext cx="6207533" cy="343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010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FC52D-BB1D-4A9D-A173-233EA951C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 descr="Hypercalciuria Genetic and environmental basis Pascal Houillier - ppt  download">
            <a:extLst>
              <a:ext uri="{FF2B5EF4-FFF2-40B4-BE49-F238E27FC236}">
                <a16:creationId xmlns:a16="http://schemas.microsoft.com/office/drawing/2014/main" id="{597CFC53-BBDE-4562-9F76-0CA450EA2F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86" y="469636"/>
            <a:ext cx="8549272" cy="591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267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96742-FB86-4831-A54B-E0418184B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66"/>
            <a:ext cx="10515600" cy="889238"/>
          </a:xfrm>
        </p:spPr>
        <p:txBody>
          <a:bodyPr>
            <a:noAutofit/>
          </a:bodyPr>
          <a:lstStyle/>
          <a:p>
            <a:r>
              <a:rPr lang="en-GB" b="1" dirty="0"/>
              <a:t>Hypercalciuria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8F0D5-FFF5-4A1F-8FA5-B7C3C0F26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445" y="1242909"/>
            <a:ext cx="10515600" cy="5495925"/>
          </a:xfrm>
        </p:spPr>
        <p:txBody>
          <a:bodyPr/>
          <a:lstStyle/>
          <a:p>
            <a:r>
              <a:rPr lang="en-GB" dirty="0"/>
              <a:t>&gt; 250mg/day (6.24mmol/day) in females</a:t>
            </a:r>
          </a:p>
          <a:p>
            <a:r>
              <a:rPr lang="en-GB" dirty="0"/>
              <a:t>&gt; 300mg/day (7.49mmol/day) in males</a:t>
            </a:r>
          </a:p>
          <a:p>
            <a:r>
              <a:rPr lang="en-GB" dirty="0"/>
              <a:t>Another definition: &gt; 4mg/kg (0.1mmol/kg) per day</a:t>
            </a:r>
          </a:p>
          <a:p>
            <a:r>
              <a:rPr lang="en-GB" dirty="0"/>
              <a:t>Arbitrary threshold values </a:t>
            </a:r>
          </a:p>
          <a:p>
            <a:r>
              <a:rPr lang="en-GB" dirty="0"/>
              <a:t>1-5% with HYPERCALCAEMIA (especially PHPT)</a:t>
            </a:r>
          </a:p>
          <a:p>
            <a:r>
              <a:rPr lang="en-GB" dirty="0"/>
              <a:t>95%  with NORMOCALCAEMIA</a:t>
            </a:r>
          </a:p>
          <a:p>
            <a:r>
              <a:rPr lang="en-GB" dirty="0"/>
              <a:t>Exclude distal RTA, steroids and frusemide therapy in normocalcaemic hypercalciuria</a:t>
            </a:r>
          </a:p>
          <a:p>
            <a:r>
              <a:rPr lang="en-GB" dirty="0"/>
              <a:t>IDIOPATHIC HYPERCALCIURIA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4402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22406-11EE-6D7A-62EA-1685F35DE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839"/>
          </a:xfrm>
        </p:spPr>
        <p:txBody>
          <a:bodyPr/>
          <a:lstStyle/>
          <a:p>
            <a:r>
              <a:rPr lang="en-GB" b="1" dirty="0"/>
              <a:t>Hypercalciuria – role of Sodium and thiazides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C8959-9840-D3CD-2DFE-3480393B0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Oral sodium intake is a major determinant of renal calcium excretion</a:t>
            </a:r>
          </a:p>
          <a:p>
            <a:r>
              <a:rPr lang="en-GB" dirty="0"/>
              <a:t>An increased Na intake of 100mmol / day will increase urinary Ca by 50mg / day </a:t>
            </a:r>
          </a:p>
          <a:p>
            <a:r>
              <a:rPr lang="en-GB" dirty="0"/>
              <a:t>Excess urinary Na will also block the hypocalciuric action of thiazides</a:t>
            </a:r>
          </a:p>
          <a:p>
            <a:r>
              <a:rPr lang="en-GB" dirty="0"/>
              <a:t>Thiazides: augment Ca reabsorption in distal tubule; mainstay of therapy of hypercalciuria (‘perfect’ correction in renal leak hypercalciuria; “compensates” in absorptive hypercalciuria)</a:t>
            </a:r>
          </a:p>
          <a:p>
            <a:pPr lvl="1"/>
            <a:r>
              <a:rPr lang="en-GB" dirty="0"/>
              <a:t>                  use long acting</a:t>
            </a:r>
          </a:p>
          <a:p>
            <a:pPr lvl="1"/>
            <a:r>
              <a:rPr lang="en-GB" dirty="0"/>
              <a:t>                  supplement K if needed</a:t>
            </a:r>
          </a:p>
          <a:p>
            <a:pPr lvl="1"/>
            <a:r>
              <a:rPr lang="en-GB" dirty="0"/>
              <a:t>                  decrease stone formation rate from 2.94 to 0.05/year (p&lt;0.001) </a:t>
            </a:r>
          </a:p>
        </p:txBody>
      </p:sp>
    </p:spTree>
    <p:extLst>
      <p:ext uri="{BB962C8B-B14F-4D97-AF65-F5344CB8AC3E}">
        <p14:creationId xmlns:p14="http://schemas.microsoft.com/office/powerpoint/2010/main" val="4042398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D5D9F-E9ED-4ED8-AB6E-51FCF5130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480"/>
            <a:ext cx="10515600" cy="720191"/>
          </a:xfrm>
        </p:spPr>
        <p:txBody>
          <a:bodyPr/>
          <a:lstStyle/>
          <a:p>
            <a:r>
              <a:rPr lang="en-GB" b="1" dirty="0"/>
              <a:t>High urinary oxalate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65C9D-CE67-4211-A81E-BADEF4BD0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2784"/>
            <a:ext cx="10515600" cy="3983869"/>
          </a:xfrm>
        </p:spPr>
        <p:txBody>
          <a:bodyPr>
            <a:no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‘normal’ &lt; 45mg/day (0.5mmol/day)</a:t>
            </a:r>
          </a:p>
          <a:p>
            <a:r>
              <a:rPr lang="en-GB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Collect urine for 24 h in the presence of 10 ml of concentrated HCl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Bio Scientia reference lab normal range for adults</a:t>
            </a: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7 – 44 mg/day males</a:t>
            </a: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4 – 31 mg/day females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Hyperoxaluria: &gt; 45mg/day (&gt;0.5mmol/day) in adults</a:t>
            </a: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            &gt; 33mg/1.73m2/day  (&gt;0.37mmol/1.73m2/day) in children   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Relative contribution of endogenous and exogenous oxalate to urine oxalate excretion remains uncertain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DIETARY CALCIUM DECREASES OXALATE ABSORPTION IN THE GUT      </a:t>
            </a:r>
            <a:r>
              <a:rPr lang="en-GB" dirty="0"/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66780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F5680-8DA1-4C90-A5EF-9B71232AC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 descr="Primary hyperoxaluria | Nefrología">
            <a:extLst>
              <a:ext uri="{FF2B5EF4-FFF2-40B4-BE49-F238E27FC236}">
                <a16:creationId xmlns:a16="http://schemas.microsoft.com/office/drawing/2014/main" id="{AF4F9EBA-EA6B-48B2-872B-0829B512CC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436" y="165817"/>
            <a:ext cx="6165128" cy="652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581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23767-92E5-4B19-A136-AB99328C8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2920"/>
          </a:xfrm>
        </p:spPr>
        <p:txBody>
          <a:bodyPr/>
          <a:lstStyle/>
          <a:p>
            <a:r>
              <a:rPr lang="en-GB" b="1" dirty="0"/>
              <a:t>Low urinary citrate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0EB7E-A1C3-44F7-AE5F-BA7B9235B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8243"/>
            <a:ext cx="10515600" cy="4638720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Hypocitraturia: &lt; 320mg/day </a:t>
            </a:r>
          </a:p>
          <a:p>
            <a:r>
              <a:rPr lang="en-GB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Collect urine for 24 h in the presence of 10 ml of concentrated hydrochloric acid</a:t>
            </a:r>
            <a:r>
              <a:rPr lang="en-GB" b="0" i="0" dirty="0">
                <a:solidFill>
                  <a:srgbClr val="47474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Cerba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reference v:  </a:t>
            </a:r>
            <a:r>
              <a:rPr lang="pt-BR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women</a:t>
            </a:r>
            <a:r>
              <a:rPr lang="pt-BR" b="0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1.30 – 6.00 </a:t>
            </a:r>
            <a:r>
              <a:rPr lang="pt-BR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mmol/24h</a:t>
            </a:r>
            <a:b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</a:t>
            </a:r>
            <a:r>
              <a:rPr lang="pt-BR" b="0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men: 0.59 -  5.17 </a:t>
            </a:r>
            <a:r>
              <a:rPr lang="pt-BR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mmol/24h</a:t>
            </a: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Citrate excretion is pH-dependent</a:t>
            </a:r>
          </a:p>
          <a:p>
            <a:r>
              <a:rPr lang="pt-BR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CAUSES: chronic metabolic acidosis (chronic diarrhoea), RTAs, carbonic anhydrase inhibitors (Diamox, topiramate), ureteral diversion, high animal protein diet, low veg/fruit diet (low urinary K)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1456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DD038-7044-40F9-81F1-CD5E816C2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2255" y="56022"/>
            <a:ext cx="5394035" cy="941505"/>
          </a:xfrm>
        </p:spPr>
        <p:txBody>
          <a:bodyPr>
            <a:normAutofit/>
          </a:bodyPr>
          <a:lstStyle/>
          <a:p>
            <a:r>
              <a:rPr lang="en-GB" b="1" dirty="0"/>
              <a:t>Epidemiology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BABB6E8-D9ED-4F40-9AB3-54CCF93D53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9" y="64567"/>
            <a:ext cx="5119327" cy="318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evalence of Kidney Stones in the United States - European Urology">
            <a:extLst>
              <a:ext uri="{FF2B5EF4-FFF2-40B4-BE49-F238E27FC236}">
                <a16:creationId xmlns:a16="http://schemas.microsoft.com/office/drawing/2014/main" id="{CD0818C9-D0DC-4E67-9C82-1ED36D1CD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9" y="3395031"/>
            <a:ext cx="5179148" cy="338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DF) Nephrolithiasis, stone composition, meteorology, and seasons in Malta:  Is there any connection?">
            <a:extLst>
              <a:ext uri="{FF2B5EF4-FFF2-40B4-BE49-F238E27FC236}">
                <a16:creationId xmlns:a16="http://schemas.microsoft.com/office/drawing/2014/main" id="{45E37767-D68A-4C42-B464-2B12BA948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827" y="966345"/>
            <a:ext cx="4352497" cy="563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564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EA3C1-63C6-49B2-983E-853441B02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69" y="175004"/>
            <a:ext cx="10515600" cy="884252"/>
          </a:xfrm>
        </p:spPr>
        <p:txBody>
          <a:bodyPr/>
          <a:lstStyle/>
          <a:p>
            <a:r>
              <a:rPr lang="en-GB" b="1" dirty="0"/>
              <a:t>High uric acid in urine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414B0-963D-452A-A770-FA1A30B6B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7884"/>
            <a:ext cx="10515600" cy="4519079"/>
          </a:xfrm>
        </p:spPr>
        <p:txBody>
          <a:bodyPr/>
          <a:lstStyle/>
          <a:p>
            <a:r>
              <a:rPr lang="en-GB" dirty="0"/>
              <a:t>Hyperuricosuria &gt; 750mg (4.5mmol) in females</a:t>
            </a:r>
          </a:p>
          <a:p>
            <a:pPr marL="0" indent="0">
              <a:buNone/>
            </a:pPr>
            <a:r>
              <a:rPr lang="en-GB" dirty="0"/>
              <a:t>                                &gt; 800mg (4.8mmol) in males  </a:t>
            </a:r>
          </a:p>
          <a:p>
            <a:r>
              <a:rPr lang="en-GB" dirty="0"/>
              <a:t>Risk factor for calcium stones (a </a:t>
            </a:r>
            <a:r>
              <a:rPr lang="en-GB" i="1" dirty="0"/>
              <a:t>NEJM</a:t>
            </a:r>
            <a:r>
              <a:rPr lang="en-GB" dirty="0"/>
              <a:t> study showing allopurinol beneficial in hyperuricosuric CaOx stone formers but ‘normal’ urinary calciums); nidus theory; could allopurinol lower stone risk by some other mechanism?)</a:t>
            </a:r>
          </a:p>
          <a:p>
            <a:r>
              <a:rPr lang="en-GB" dirty="0"/>
              <a:t>Risk factor for uric acid stones (MAIN RISK here is PERSISTENTLY LOWER pH)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444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A0AF7-8AB6-42D4-A2A1-EE21742A4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Three contributors to uric acid stones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B52B7-E636-4AD0-A629-E7F98B3D8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Low urine pH                _ overweight, metabolic syndrome, diabetes</a:t>
            </a:r>
          </a:p>
          <a:p>
            <a:r>
              <a:rPr lang="en-GB" dirty="0"/>
              <a:t>Low urine volume        – diarrhoea, low fluid intake</a:t>
            </a:r>
          </a:p>
          <a:p>
            <a:r>
              <a:rPr lang="en-GB" dirty="0"/>
              <a:t>High urinary uric acid  – higher animal protein intake (also lowers 					urinary pH),  gout, myeloproliferative disease, 				genetic disorders e.g. Lesch- Nyhan syndrome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5238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5653560" y="79200"/>
            <a:ext cx="884880" cy="30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endParaRPr lang="en-US" sz="1400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8" name="Main graphic"/>
          <p:cNvPicPr/>
          <p:nvPr/>
        </p:nvPicPr>
        <p:blipFill>
          <a:blip r:embed="rId3"/>
          <a:stretch/>
        </p:blipFill>
        <p:spPr>
          <a:xfrm>
            <a:off x="3144852" y="386280"/>
            <a:ext cx="4887948" cy="5464366"/>
          </a:xfrm>
          <a:prstGeom prst="rect">
            <a:avLst/>
          </a:prstGeom>
          <a:ln>
            <a:noFill/>
          </a:ln>
        </p:spPr>
      </p:pic>
      <p:sp>
        <p:nvSpPr>
          <p:cNvPr id="49" name="TextShape 2"/>
          <p:cNvSpPr txBox="1"/>
          <p:nvPr/>
        </p:nvSpPr>
        <p:spPr>
          <a:xfrm>
            <a:off x="2476560" y="6477120"/>
            <a:ext cx="8254800" cy="231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b="1" i="1" spc="-1" dirty="0">
                <a:latin typeface="Arial"/>
              </a:rPr>
              <a:t>Kidney International</a:t>
            </a:r>
            <a:r>
              <a:rPr lang="en-US" sz="1400" b="1" spc="-1" dirty="0">
                <a:latin typeface="Arial"/>
              </a:rPr>
              <a:t> 2009 75585-595DOI: (10.1038/ki.2008.626</a:t>
            </a:r>
            <a:r>
              <a:rPr lang="en-US" sz="900" spc="-1" dirty="0">
                <a:solidFill>
                  <a:srgbClr val="FFFFFF"/>
                </a:solidFill>
                <a:latin typeface="Arial"/>
              </a:rPr>
              <a:t>) </a:t>
            </a:r>
          </a:p>
        </p:txBody>
      </p:sp>
      <p:sp>
        <p:nvSpPr>
          <p:cNvPr id="50" name="TextShape 3"/>
          <p:cNvSpPr txBox="1"/>
          <p:nvPr/>
        </p:nvSpPr>
        <p:spPr>
          <a:xfrm>
            <a:off x="1254512" y="5954228"/>
            <a:ext cx="5556240" cy="2311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endParaRPr lang="en-US" sz="900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EDE0A-4951-41B6-9F9D-0C2327D8F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714" y="-1561016"/>
            <a:ext cx="9144000" cy="2825794"/>
          </a:xfrm>
        </p:spPr>
        <p:txBody>
          <a:bodyPr>
            <a:normAutofit/>
          </a:bodyPr>
          <a:lstStyle/>
          <a:p>
            <a:r>
              <a:rPr lang="en-GB" sz="4400" b="1" dirty="0"/>
              <a:t>Diet  therapies - guidelines</a:t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3C84AB-32CB-4A8D-A539-CC99FE4EA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9379" y="790042"/>
            <a:ext cx="9144000" cy="5762223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GB" b="1" i="0" dirty="0">
                <a:effectLst/>
              </a:rPr>
              <a:t>In all stone formers, recommend a fluid intake that will achieve a urine volume of at least 2.5 litres daily. </a:t>
            </a:r>
            <a:r>
              <a:rPr lang="en-GB" i="0" dirty="0">
                <a:effectLst/>
              </a:rPr>
              <a:t>(Standard; Evidence Strength: Grade B)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b="1" i="0" dirty="0">
                <a:effectLst/>
              </a:rPr>
              <a:t>In calcium stone formers and relatively high urinary calcium, limit sodium intake and consume 1,000-1,200 mg per day of dietary calcium. </a:t>
            </a:r>
            <a:r>
              <a:rPr lang="en-GB" i="0" dirty="0">
                <a:effectLst/>
              </a:rPr>
              <a:t>(Standard; Evidence Strength Grade: B)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b="1" i="0" dirty="0">
                <a:effectLst/>
              </a:rPr>
              <a:t>In calcium oxalate stone formers and relatively high urinary oxalate, limit intake of oxalate-rich foods and maintain normal calcium consumption. </a:t>
            </a:r>
            <a:r>
              <a:rPr lang="en-GB" i="0" dirty="0">
                <a:effectLst/>
              </a:rPr>
              <a:t>(Expert Opinion)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b="1" i="0" dirty="0">
                <a:effectLst/>
              </a:rPr>
              <a:t>In calcium stone formers and relatively low urinary citrate, increase their intake of fruits and vegetables and limit non-dairy animal protein. </a:t>
            </a:r>
            <a:r>
              <a:rPr lang="en-GB" i="0" dirty="0">
                <a:effectLst/>
              </a:rPr>
              <a:t>(Expert Opinion)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b="1" i="0" dirty="0">
                <a:effectLst/>
              </a:rPr>
              <a:t>In uric acid or calcium stone formers and relatively high urinary uric acid, limit intake of non-dairy animal protein. </a:t>
            </a:r>
            <a:r>
              <a:rPr lang="en-GB" i="0" dirty="0">
                <a:effectLst/>
              </a:rPr>
              <a:t>(Expert Opinion)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b="1" i="0" dirty="0">
                <a:effectLst/>
              </a:rPr>
              <a:t>In cystine stone formers, limit sodium and protein intake. </a:t>
            </a:r>
            <a:r>
              <a:rPr lang="en-GB" i="0" dirty="0">
                <a:effectLst/>
              </a:rPr>
              <a:t>(Expert Opinion)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88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50B73-4AD2-43D9-8F3C-F00BEC23E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9274"/>
          </a:xfrm>
        </p:spPr>
        <p:txBody>
          <a:bodyPr>
            <a:noAutofit/>
          </a:bodyPr>
          <a:lstStyle/>
          <a:p>
            <a:r>
              <a:rPr lang="en-GB" b="1" dirty="0"/>
              <a:t>Pharmacologic therapies - 1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C6511-0F68-485A-805D-C7A017299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7328"/>
            <a:ext cx="10515600" cy="5212934"/>
          </a:xfrm>
        </p:spPr>
        <p:txBody>
          <a:bodyPr>
            <a:normAutofit fontScale="85000" lnSpcReduction="20000"/>
          </a:bodyPr>
          <a:lstStyle/>
          <a:p>
            <a:r>
              <a:rPr lang="en-GB" sz="3000" b="1" i="0" dirty="0">
                <a:effectLst/>
              </a:rPr>
              <a:t>Clinicians should offer thiazide diuretics to patients with high or relatively high urine calcium and recurrent calcium stones.</a:t>
            </a:r>
          </a:p>
          <a:p>
            <a:endParaRPr lang="en-GB" sz="3000" b="1" i="0" dirty="0">
              <a:effectLst/>
            </a:endParaRPr>
          </a:p>
          <a:p>
            <a:r>
              <a:rPr lang="en-GB" sz="3000" b="1" i="0" dirty="0">
                <a:effectLst/>
              </a:rPr>
              <a:t>Clinicians should offer potassium citrate therapy to patients with recurrent calcium stones and low or relatively low urinary citrate.</a:t>
            </a:r>
          </a:p>
          <a:p>
            <a:endParaRPr lang="en-GB" sz="3000" b="1" i="0" dirty="0">
              <a:effectLst/>
            </a:endParaRPr>
          </a:p>
          <a:p>
            <a:r>
              <a:rPr lang="en-GB" sz="3000" b="1" i="0" dirty="0">
                <a:effectLst/>
              </a:rPr>
              <a:t>Clinicians should offer allopurinol to patients with recurrent calcium oxalate stones who have hyperuricosuria and normal urinary calcium. </a:t>
            </a:r>
          </a:p>
          <a:p>
            <a:endParaRPr lang="en-GB" sz="3000" b="1" i="0" dirty="0">
              <a:effectLst/>
            </a:endParaRPr>
          </a:p>
          <a:p>
            <a:r>
              <a:rPr lang="en-GB" sz="3000" b="1" i="0" dirty="0">
                <a:effectLst/>
              </a:rPr>
              <a:t>Clinicians should offer thiazide diuretics and/or potassium citrate to patients with recurrent calcium stones in whom other metabolic abnormalities are absent or have been appropriately addressed and stone formation persists.</a:t>
            </a:r>
          </a:p>
          <a:p>
            <a:endParaRPr lang="en-GB" sz="2400" b="1" dirty="0"/>
          </a:p>
          <a:p>
            <a:pPr marL="0" indent="0" algn="l">
              <a:buNone/>
            </a:pPr>
            <a:r>
              <a:rPr lang="en-GB" dirty="0">
                <a:latin typeface="+mj-lt"/>
              </a:rPr>
              <a:t>(All guidelines </a:t>
            </a:r>
            <a:r>
              <a:rPr lang="en-GB" sz="2800" i="0" dirty="0">
                <a:effectLst/>
                <a:latin typeface="+mj-lt"/>
              </a:rPr>
              <a:t>Standard; Evidence Strength Grade B)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135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D6FE1-7EA7-466B-B3C0-065381773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7462"/>
          </a:xfrm>
        </p:spPr>
        <p:txBody>
          <a:bodyPr>
            <a:noAutofit/>
          </a:bodyPr>
          <a:lstStyle/>
          <a:p>
            <a:r>
              <a:rPr lang="en-GB" b="1" dirty="0"/>
              <a:t>Pharmacologic therapies - 2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CA4E2-33C7-4053-9D16-11FBF49A2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287" y="1504060"/>
            <a:ext cx="10515600" cy="4988814"/>
          </a:xfrm>
        </p:spPr>
        <p:txBody>
          <a:bodyPr/>
          <a:lstStyle/>
          <a:p>
            <a:r>
              <a:rPr lang="en-GB" sz="2600" b="1" i="0" dirty="0">
                <a:effectLst/>
              </a:rPr>
              <a:t>Clinicians should offer potassium citrate to patients with uric acid and cystine stones to raise urinary pH to an optimal level. </a:t>
            </a:r>
            <a:r>
              <a:rPr lang="en-GB" sz="2600" i="0" dirty="0">
                <a:effectLst/>
              </a:rPr>
              <a:t>(Expert Opinion)</a:t>
            </a:r>
          </a:p>
          <a:p>
            <a:r>
              <a:rPr lang="en-GB" sz="2600" b="1" i="0" dirty="0">
                <a:effectLst/>
              </a:rPr>
              <a:t>Clinicians should not routinely offer allopurinol as first-line therapy to patients with uric acid stones. </a:t>
            </a:r>
            <a:r>
              <a:rPr lang="en-GB" sz="2600" i="0" dirty="0">
                <a:effectLst/>
              </a:rPr>
              <a:t>(Expert Opinion)</a:t>
            </a:r>
          </a:p>
          <a:p>
            <a:r>
              <a:rPr lang="en-GB" sz="2600" b="1" i="0" dirty="0">
                <a:effectLst/>
              </a:rPr>
              <a:t>Clinicians should offer cystine-binding thiol drugs, such as alpha-mercaptopropionylglycine (tiopronin), to patients with cystine stones who are unresponsive to dietary modifications and urinary alkalinization, or have large recurrent stone burdens. </a:t>
            </a:r>
            <a:r>
              <a:rPr lang="en-GB" sz="2600" i="0" dirty="0">
                <a:effectLst/>
              </a:rPr>
              <a:t>(Expert Opinion)</a:t>
            </a:r>
          </a:p>
          <a:p>
            <a:r>
              <a:rPr lang="en-GB" sz="2600" b="1" i="0" dirty="0">
                <a:effectLst/>
              </a:rPr>
              <a:t>Clinicians may offer acetohydroxamic acid (AHA) to patients with residual or recurrent struvite stones only after surgical options have been exhausted. </a:t>
            </a:r>
            <a:r>
              <a:rPr lang="en-GB" sz="2600" i="0" dirty="0">
                <a:effectLst/>
              </a:rPr>
              <a:t>(Option; Evidence Strength Grade B)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6837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09C02-B757-4247-8F10-D694EB4F4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550"/>
            <a:ext cx="10515600" cy="606751"/>
          </a:xfrm>
        </p:spPr>
        <p:txBody>
          <a:bodyPr>
            <a:noAutofit/>
          </a:bodyPr>
          <a:lstStyle/>
          <a:p>
            <a:r>
              <a:rPr lang="en-GB" b="1" dirty="0"/>
              <a:t>Follow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B1E73-D10B-4AE7-BA69-68E06A022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105" y="1298961"/>
            <a:ext cx="10515600" cy="3659128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GB" sz="9600" b="1" i="0" dirty="0">
                <a:effectLst/>
              </a:rPr>
              <a:t>Obtain a single 24-hour urine specimen for stone risk factors within six months of the initiation of treatment to assess response to dietary and/or medical therapy. </a:t>
            </a:r>
          </a:p>
          <a:p>
            <a:pPr algn="l"/>
            <a:r>
              <a:rPr lang="en-GB" sz="9600" b="1" i="0" dirty="0">
                <a:effectLst/>
              </a:rPr>
              <a:t>After the initial follow-up, obtain a single 24-hour urine specimen annually or with greater frequency, depending on stone activity, to assess patient adherence and metabolic response. </a:t>
            </a:r>
          </a:p>
          <a:p>
            <a:pPr algn="l"/>
            <a:r>
              <a:rPr lang="en-GB" sz="9600" b="1" i="0" dirty="0">
                <a:effectLst/>
              </a:rPr>
              <a:t>Obtain periodic blood testing to assess for adverse effects in patients on pharmacological therapy. (Standard; Evidence Strength Grade: A)</a:t>
            </a:r>
          </a:p>
          <a:p>
            <a:pPr algn="l"/>
            <a:r>
              <a:rPr lang="en-GB" sz="9600" b="1" i="0" dirty="0">
                <a:effectLst/>
              </a:rPr>
              <a:t>Obtain a repeat stone analysis, when available, especially in patients not responding to treatment. </a:t>
            </a:r>
          </a:p>
          <a:p>
            <a:pPr algn="l"/>
            <a:r>
              <a:rPr lang="en-GB" sz="9600" b="1" i="0" dirty="0">
                <a:effectLst/>
              </a:rPr>
              <a:t>Monitor patients with struvite stones for reinfection with urease-producing organisms and utilize strategies to prevent such occurrences. </a:t>
            </a:r>
          </a:p>
          <a:p>
            <a:pPr algn="l"/>
            <a:r>
              <a:rPr lang="en-GB" sz="9600" b="1" i="0" dirty="0">
                <a:effectLst/>
              </a:rPr>
              <a:t>Periodically obtain follow-up imaging studies to assess for stone growth or new stone formation based on stone activity (plain abdominal imaging, renal ultrasonography or low dose computed tomography [CT]).</a:t>
            </a:r>
          </a:p>
          <a:p>
            <a:pPr marL="0" indent="0" algn="l">
              <a:buNone/>
            </a:pPr>
            <a:r>
              <a:rPr lang="en-GB" sz="9600" b="1" i="0" dirty="0">
                <a:effectLst/>
              </a:rPr>
              <a:t> </a:t>
            </a:r>
            <a:r>
              <a:rPr lang="en-GB" sz="9600" b="1" i="0" dirty="0">
                <a:effectLst/>
                <a:latin typeface="+mj-lt"/>
              </a:rPr>
              <a:t>(Expert Opinion)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29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5653560" y="79200"/>
            <a:ext cx="884880" cy="30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endParaRPr lang="en-US" sz="1400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8" name="Main graphic"/>
          <p:cNvPicPr/>
          <p:nvPr/>
        </p:nvPicPr>
        <p:blipFill>
          <a:blip r:embed="rId3"/>
          <a:stretch/>
        </p:blipFill>
        <p:spPr>
          <a:xfrm>
            <a:off x="1775586" y="701290"/>
            <a:ext cx="8376818" cy="4682560"/>
          </a:xfrm>
          <a:prstGeom prst="rect">
            <a:avLst/>
          </a:prstGeom>
          <a:ln>
            <a:noFill/>
          </a:ln>
        </p:spPr>
      </p:pic>
      <p:sp>
        <p:nvSpPr>
          <p:cNvPr id="49" name="TextShape 2"/>
          <p:cNvSpPr txBox="1"/>
          <p:nvPr/>
        </p:nvSpPr>
        <p:spPr>
          <a:xfrm>
            <a:off x="2476560" y="6477120"/>
            <a:ext cx="8254800" cy="231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400" i="1" spc="-1" dirty="0">
                <a:latin typeface="Arial"/>
              </a:rPr>
              <a:t>American Journal of Kidney Diseases</a:t>
            </a:r>
            <a:r>
              <a:rPr lang="en-US" sz="1400" spc="-1" dirty="0">
                <a:latin typeface="Arial"/>
              </a:rPr>
              <a:t> 2016 68973-985DOI: (10.1053/j.ajkd.2016.05.016) </a:t>
            </a:r>
          </a:p>
        </p:txBody>
      </p:sp>
      <p:sp>
        <p:nvSpPr>
          <p:cNvPr id="50" name="TextShape 3"/>
          <p:cNvSpPr txBox="1"/>
          <p:nvPr/>
        </p:nvSpPr>
        <p:spPr>
          <a:xfrm>
            <a:off x="1177599" y="5814925"/>
            <a:ext cx="5556240" cy="2311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/>
          <a:p>
            <a:endParaRPr lang="en-US" sz="900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94293-95E0-4644-91E3-8C647189C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/>
              <a:t>Recurrence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926C2-AB4E-48F2-B97E-93BDC51C1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23429"/>
          </a:xfrm>
        </p:spPr>
        <p:txBody>
          <a:bodyPr>
            <a:noAutofit/>
          </a:bodyPr>
          <a:lstStyle/>
          <a:p>
            <a:r>
              <a:rPr lang="en-GB" sz="4000" dirty="0"/>
              <a:t>30%   at 5years</a:t>
            </a:r>
          </a:p>
          <a:p>
            <a:r>
              <a:rPr lang="en-GB" sz="4000" dirty="0"/>
              <a:t>50% at 10 years</a:t>
            </a:r>
          </a:p>
          <a:p>
            <a:r>
              <a:rPr lang="en-GB" sz="4000" dirty="0"/>
              <a:t>80% at 20 years</a:t>
            </a:r>
          </a:p>
        </p:txBody>
      </p:sp>
    </p:spTree>
    <p:extLst>
      <p:ext uri="{BB962C8B-B14F-4D97-AF65-F5344CB8AC3E}">
        <p14:creationId xmlns:p14="http://schemas.microsoft.com/office/powerpoint/2010/main" val="2666848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6A4D0-E027-4C3B-815B-DB51A14FA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3184"/>
          </a:xfrm>
        </p:spPr>
        <p:txBody>
          <a:bodyPr/>
          <a:lstStyle/>
          <a:p>
            <a:r>
              <a:rPr lang="en-GB" b="1" dirty="0"/>
              <a:t>Risk factors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75DF5-8BB5-4EFA-982F-855C89D1A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8310"/>
            <a:ext cx="10515600" cy="5108653"/>
          </a:xfrm>
        </p:spPr>
        <p:txBody>
          <a:bodyPr>
            <a:normAutofit/>
          </a:bodyPr>
          <a:lstStyle/>
          <a:p>
            <a:r>
              <a:rPr lang="en-GB" dirty="0"/>
              <a:t>Urinary factors: 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GB" sz="2800" dirty="0"/>
              <a:t> biochemical abnormalities in urine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GB" sz="2800" dirty="0"/>
              <a:t> urine volume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GB" sz="2800" dirty="0"/>
              <a:t> urine pH</a:t>
            </a:r>
          </a:p>
          <a:p>
            <a:r>
              <a:rPr lang="en-GB" dirty="0"/>
              <a:t>Dietary factors</a:t>
            </a:r>
          </a:p>
          <a:p>
            <a:r>
              <a:rPr lang="en-GB" dirty="0"/>
              <a:t>Medications</a:t>
            </a:r>
          </a:p>
          <a:p>
            <a:r>
              <a:rPr lang="en-GB" dirty="0"/>
              <a:t>Non-modifiable risk factors: 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GB" sz="2800" dirty="0"/>
              <a:t> family history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GB" sz="2800" dirty="0"/>
              <a:t> genetic susceptibility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GB" sz="2800" dirty="0"/>
              <a:t> variety of medical conditions    </a:t>
            </a:r>
          </a:p>
        </p:txBody>
      </p:sp>
    </p:spTree>
    <p:extLst>
      <p:ext uri="{BB962C8B-B14F-4D97-AF65-F5344CB8AC3E}">
        <p14:creationId xmlns:p14="http://schemas.microsoft.com/office/powerpoint/2010/main" val="3936775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CF3CA-C1D6-4761-AB48-EE330149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782"/>
            <a:ext cx="10515600" cy="434109"/>
          </a:xfrm>
        </p:spPr>
        <p:txBody>
          <a:bodyPr>
            <a:noAutofit/>
          </a:bodyPr>
          <a:lstStyle/>
          <a:p>
            <a:r>
              <a:rPr lang="en-GB" b="1" dirty="0"/>
              <a:t>Stone Composition</a:t>
            </a:r>
          </a:p>
        </p:txBody>
      </p:sp>
      <p:pic>
        <p:nvPicPr>
          <p:cNvPr id="1026" name="Picture 2" descr="Kidney Stones: Diagnostic and Treatment Strategies | Consultant360">
            <a:extLst>
              <a:ext uri="{FF2B5EF4-FFF2-40B4-BE49-F238E27FC236}">
                <a16:creationId xmlns:a16="http://schemas.microsoft.com/office/drawing/2014/main" id="{3A4D8C8A-D675-407F-8225-E2B8D104C5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840510"/>
            <a:ext cx="8986981" cy="596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929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F3C35-F8C4-4CE7-A478-D6A872FAC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43" y="365125"/>
            <a:ext cx="10729957" cy="1325563"/>
          </a:xfrm>
        </p:spPr>
        <p:txBody>
          <a:bodyPr/>
          <a:lstStyle/>
          <a:p>
            <a:r>
              <a:rPr lang="en-GB" b="1" dirty="0"/>
              <a:t>Evaluation of patient with first stone episode - 1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79C8A-E2EF-49C9-B23A-FCFBA14D9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200" b="1" dirty="0"/>
              <a:t>History</a:t>
            </a:r>
            <a:r>
              <a:rPr lang="en-GB" sz="3200" dirty="0"/>
              <a:t>:  medications, occupation, FH of stones or other           	         kidney disease (e.g. PKD), IBD (e.g. Crohn’s)</a:t>
            </a:r>
          </a:p>
          <a:p>
            <a:r>
              <a:rPr lang="en-GB" sz="3200" b="1" dirty="0"/>
              <a:t>Diet:</a:t>
            </a:r>
            <a:r>
              <a:rPr lang="en-GB" sz="3200" dirty="0"/>
              <a:t>       intake of protein, purines, sodium, fluids, oxalate        	         and calcium</a:t>
            </a:r>
          </a:p>
          <a:p>
            <a:r>
              <a:rPr lang="en-GB" sz="3200" b="1" dirty="0"/>
              <a:t>Imaging:</a:t>
            </a:r>
            <a:r>
              <a:rPr lang="en-GB" sz="3200" dirty="0"/>
              <a:t> </a:t>
            </a:r>
            <a:r>
              <a:rPr lang="en-GB" sz="3200" b="1" i="0" dirty="0">
                <a:effectLst/>
              </a:rPr>
              <a:t>obtain or review available imaging studies to quantify stone burden </a:t>
            </a:r>
          </a:p>
          <a:p>
            <a:pPr marL="0" indent="0">
              <a:buNone/>
            </a:pPr>
            <a:r>
              <a:rPr lang="en-GB" sz="3200" dirty="0"/>
              <a:t>                   are there other stones present?</a:t>
            </a:r>
          </a:p>
          <a:p>
            <a:pPr marL="0" indent="0">
              <a:buNone/>
            </a:pPr>
            <a:r>
              <a:rPr lang="en-GB" sz="3200" dirty="0"/>
              <a:t>                   any anatomically important kidney disorders e.g. </a:t>
            </a:r>
          </a:p>
          <a:p>
            <a:pPr marL="0" indent="0">
              <a:buNone/>
            </a:pPr>
            <a:r>
              <a:rPr lang="en-GB" sz="3200" dirty="0"/>
              <a:t>                          PKD, MSK   </a:t>
            </a:r>
            <a:r>
              <a:rPr lang="en-GB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499028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E86E6-9B82-44BA-AB6B-C392E5A12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019"/>
          </a:xfrm>
        </p:spPr>
        <p:txBody>
          <a:bodyPr>
            <a:normAutofit fontScale="90000"/>
          </a:bodyPr>
          <a:lstStyle/>
          <a:p>
            <a:r>
              <a:rPr lang="en-GB" sz="4900" b="1" dirty="0"/>
              <a:t>Evaluation</a:t>
            </a:r>
            <a:r>
              <a:rPr lang="en-GB" b="1" dirty="0"/>
              <a:t> of patient with first stone episode - 2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F4D6D-A83D-4261-B518-E545AA7D4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609"/>
            <a:ext cx="10515600" cy="4570354"/>
          </a:xfrm>
        </p:spPr>
        <p:txBody>
          <a:bodyPr/>
          <a:lstStyle/>
          <a:p>
            <a:r>
              <a:rPr lang="en-GB" sz="3600" dirty="0"/>
              <a:t>Serum - electrolytes, creatinine,  </a:t>
            </a:r>
          </a:p>
          <a:p>
            <a:pPr marL="0" indent="0">
              <a:buNone/>
            </a:pPr>
            <a:r>
              <a:rPr lang="en-GB" dirty="0"/>
              <a:t>                   - </a:t>
            </a:r>
            <a:r>
              <a:rPr lang="en-GB" sz="3600" dirty="0"/>
              <a:t>hypercalcaemia</a:t>
            </a:r>
            <a:r>
              <a:rPr lang="en-GB" dirty="0"/>
              <a:t>, values &gt; 2.5mmol/l, consider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en-GB" sz="2400" dirty="0"/>
              <a:t>primary HPT (do PTH level!)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en-GB" sz="2400" dirty="0"/>
              <a:t>sarcoidosis</a:t>
            </a:r>
          </a:p>
          <a:p>
            <a:pPr lvl="4">
              <a:buFont typeface="Wingdings" panose="05000000000000000000" pitchFamily="2" charset="2"/>
              <a:buChar char="q"/>
            </a:pPr>
            <a:r>
              <a:rPr lang="en-GB" sz="2400" dirty="0"/>
              <a:t>CYP24A1 mutations and vitamin intake</a:t>
            </a:r>
          </a:p>
          <a:p>
            <a:r>
              <a:rPr lang="en-GB" sz="3800" dirty="0"/>
              <a:t>Serum bicarbonate &lt; 22mol/l</a:t>
            </a:r>
          </a:p>
          <a:p>
            <a:pPr marL="0" indent="0">
              <a:buNone/>
            </a:pPr>
            <a:r>
              <a:rPr lang="en-GB" sz="3800" dirty="0"/>
              <a:t>                 </a:t>
            </a:r>
            <a:r>
              <a:rPr lang="en-GB" dirty="0"/>
              <a:t>consider distal RTA</a:t>
            </a:r>
          </a:p>
          <a:p>
            <a:r>
              <a:rPr lang="en-GB" sz="3600" dirty="0"/>
              <a:t>Magnesium, phosphate, uric acid</a:t>
            </a:r>
          </a:p>
          <a:p>
            <a:pPr marL="914400" lvl="2" indent="0">
              <a:buNone/>
            </a:pP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4098111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9FB07-1A37-4D6B-B921-2768351AE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656" y="365125"/>
            <a:ext cx="10858144" cy="1325563"/>
          </a:xfrm>
        </p:spPr>
        <p:txBody>
          <a:bodyPr/>
          <a:lstStyle/>
          <a:p>
            <a:r>
              <a:rPr lang="en-GB" b="1" dirty="0"/>
              <a:t>Evaluation of patient with first stone episode - 3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1DFFF-1270-41C0-BB9C-958AA654B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600" dirty="0"/>
              <a:t>Urinalysis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800" dirty="0"/>
              <a:t>High urine pH: RTA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800" dirty="0"/>
              <a:t>Low urine pH: struvite stones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800" dirty="0"/>
              <a:t>Low urine pH: uric acid stones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800" dirty="0"/>
              <a:t>Crystalluria</a:t>
            </a:r>
          </a:p>
          <a:p>
            <a:r>
              <a:rPr lang="en-GB" sz="3600" dirty="0"/>
              <a:t>Urine Culture</a:t>
            </a:r>
          </a:p>
          <a:p>
            <a:r>
              <a:rPr lang="en-GB" sz="3600" dirty="0"/>
              <a:t>Stone analysis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800" dirty="0"/>
              <a:t>Xray diffraction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800" dirty="0"/>
              <a:t>Infrared spectroscopy</a:t>
            </a:r>
          </a:p>
        </p:txBody>
      </p:sp>
    </p:spTree>
    <p:extLst>
      <p:ext uri="{BB962C8B-B14F-4D97-AF65-F5344CB8AC3E}">
        <p14:creationId xmlns:p14="http://schemas.microsoft.com/office/powerpoint/2010/main" val="1851057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</TotalTime>
  <Words>1433</Words>
  <Application>Microsoft Office PowerPoint</Application>
  <PresentationFormat>Widescreen</PresentationFormat>
  <Paragraphs>154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Wingdings</vt:lpstr>
      <vt:lpstr>Office Theme</vt:lpstr>
      <vt:lpstr>Overview and Medical Management of Nephrolithiasis – 14.11.2024</vt:lpstr>
      <vt:lpstr>Epidemiology</vt:lpstr>
      <vt:lpstr>PowerPoint Presentation</vt:lpstr>
      <vt:lpstr>Recurrence Rates</vt:lpstr>
      <vt:lpstr>Risk factors </vt:lpstr>
      <vt:lpstr>Stone Composition</vt:lpstr>
      <vt:lpstr>Evaluation of patient with first stone episode - 1</vt:lpstr>
      <vt:lpstr>Evaluation of patient with first stone episode - 2</vt:lpstr>
      <vt:lpstr>Evaluation of patient with first stone episode - 3</vt:lpstr>
      <vt:lpstr>Evaluation - additional metabolic testing in </vt:lpstr>
      <vt:lpstr>High risk First time stone former</vt:lpstr>
      <vt:lpstr>Metabolic testing should consist of 24hour urine collections obtained on a random diet</vt:lpstr>
      <vt:lpstr>CALCIUM STONE DISEASE Urinary risk factors (ALONE OR IN COMBINATION)</vt:lpstr>
      <vt:lpstr>PowerPoint Presentation</vt:lpstr>
      <vt:lpstr>Hypercalciuria</vt:lpstr>
      <vt:lpstr>Hypercalciuria – role of Sodium and thiazides</vt:lpstr>
      <vt:lpstr>High urinary oxalate</vt:lpstr>
      <vt:lpstr>PowerPoint Presentation</vt:lpstr>
      <vt:lpstr>Low urinary citrate</vt:lpstr>
      <vt:lpstr>High uric acid in urine</vt:lpstr>
      <vt:lpstr>Three contributors to uric acid stones </vt:lpstr>
      <vt:lpstr>PowerPoint Presentation</vt:lpstr>
      <vt:lpstr>Diet  therapies - guidelines </vt:lpstr>
      <vt:lpstr>Pharmacologic therapies - 1</vt:lpstr>
      <vt:lpstr>Pharmacologic therapies - 2</vt:lpstr>
      <vt:lpstr>Follow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</dc:title>
  <dc:creator>Emanuel Farrugia</dc:creator>
  <cp:lastModifiedBy>Emanuel Farrugia</cp:lastModifiedBy>
  <cp:revision>14</cp:revision>
  <dcterms:created xsi:type="dcterms:W3CDTF">2022-04-10T14:53:41Z</dcterms:created>
  <dcterms:modified xsi:type="dcterms:W3CDTF">2024-11-14T16:19:18Z</dcterms:modified>
</cp:coreProperties>
</file>