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88" r:id="rId19"/>
    <p:sldId id="274" r:id="rId20"/>
    <p:sldId id="275" r:id="rId21"/>
    <p:sldId id="276" r:id="rId22"/>
    <p:sldId id="277" r:id="rId23"/>
    <p:sldId id="278" r:id="rId24"/>
    <p:sldId id="279" r:id="rId25"/>
    <p:sldId id="294" r:id="rId26"/>
    <p:sldId id="280" r:id="rId27"/>
    <p:sldId id="291" r:id="rId28"/>
    <p:sldId id="292" r:id="rId29"/>
    <p:sldId id="293" r:id="rId30"/>
    <p:sldId id="299" r:id="rId31"/>
    <p:sldId id="295" r:id="rId32"/>
    <p:sldId id="296" r:id="rId33"/>
    <p:sldId id="297" r:id="rId34"/>
    <p:sldId id="298" r:id="rId35"/>
    <p:sldId id="300" r:id="rId36"/>
    <p:sldId id="281" r:id="rId37"/>
    <p:sldId id="282" r:id="rId38"/>
    <p:sldId id="286" r:id="rId39"/>
    <p:sldId id="287" r:id="rId40"/>
    <p:sldId id="283" r:id="rId41"/>
    <p:sldId id="284" r:id="rId42"/>
    <p:sldId id="285" r:id="rId43"/>
  </p:sldIdLst>
  <p:sldSz cx="12192000" cy="6858000"/>
  <p:notesSz cx="6858000" cy="9144000"/>
  <p:defaultTextStyle>
    <a:defPPr>
      <a:defRPr lang="en-M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5"/>
    <p:restoredTop sz="94626"/>
  </p:normalViewPr>
  <p:slideViewPr>
    <p:cSldViewPr snapToGrid="0">
      <p:cViewPr varScale="1">
        <p:scale>
          <a:sx n="80" d="100"/>
          <a:sy n="80" d="100"/>
        </p:scale>
        <p:origin x="50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84D0F-4824-46E5-9881-1FDBA8FAD2C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7BEEC1-C1D5-4488-92B7-30C0834BF35F}">
      <dgm:prSet/>
      <dgm:spPr/>
      <dgm:t>
        <a:bodyPr/>
        <a:lstStyle/>
        <a:p>
          <a:r>
            <a:rPr lang="en-MT"/>
            <a:t>Leadership </a:t>
          </a:r>
          <a:endParaRPr lang="en-US"/>
        </a:p>
      </dgm:t>
    </dgm:pt>
    <dgm:pt modelId="{15F0CF69-1813-4F42-8020-568C1A0252A0}" type="parTrans" cxnId="{C6E8888F-25A8-4FFC-8190-F4D01048AC53}">
      <dgm:prSet/>
      <dgm:spPr/>
      <dgm:t>
        <a:bodyPr/>
        <a:lstStyle/>
        <a:p>
          <a:endParaRPr lang="en-US"/>
        </a:p>
      </dgm:t>
    </dgm:pt>
    <dgm:pt modelId="{2E0924B4-1B30-474D-AB5C-A86B0F1E4D81}" type="sibTrans" cxnId="{C6E8888F-25A8-4FFC-8190-F4D01048AC53}">
      <dgm:prSet/>
      <dgm:spPr/>
      <dgm:t>
        <a:bodyPr/>
        <a:lstStyle/>
        <a:p>
          <a:endParaRPr lang="en-US"/>
        </a:p>
      </dgm:t>
    </dgm:pt>
    <dgm:pt modelId="{94686C48-803D-4A32-9A3B-2EE214A95718}">
      <dgm:prSet/>
      <dgm:spPr/>
      <dgm:t>
        <a:bodyPr/>
        <a:lstStyle/>
        <a:p>
          <a:r>
            <a:rPr lang="en-MT"/>
            <a:t>Communication </a:t>
          </a:r>
          <a:endParaRPr lang="en-US"/>
        </a:p>
      </dgm:t>
    </dgm:pt>
    <dgm:pt modelId="{4D2BE306-BABB-425C-981A-B6BCF8BA8E22}" type="parTrans" cxnId="{C135737C-3B4F-4362-8DB2-58FFF57D04D0}">
      <dgm:prSet/>
      <dgm:spPr/>
      <dgm:t>
        <a:bodyPr/>
        <a:lstStyle/>
        <a:p>
          <a:endParaRPr lang="en-US"/>
        </a:p>
      </dgm:t>
    </dgm:pt>
    <dgm:pt modelId="{8C5D26F1-D2C8-4AF3-9C38-73E0E2E3B891}" type="sibTrans" cxnId="{C135737C-3B4F-4362-8DB2-58FFF57D04D0}">
      <dgm:prSet/>
      <dgm:spPr/>
      <dgm:t>
        <a:bodyPr/>
        <a:lstStyle/>
        <a:p>
          <a:endParaRPr lang="en-US"/>
        </a:p>
      </dgm:t>
    </dgm:pt>
    <dgm:pt modelId="{6A2E06C9-AF81-44FE-8C83-C50CBB61D05D}">
      <dgm:prSet/>
      <dgm:spPr/>
      <dgm:t>
        <a:bodyPr/>
        <a:lstStyle/>
        <a:p>
          <a:r>
            <a:rPr lang="en-MT"/>
            <a:t>Situational awareness</a:t>
          </a:r>
          <a:endParaRPr lang="en-US"/>
        </a:p>
      </dgm:t>
    </dgm:pt>
    <dgm:pt modelId="{1C2E22FC-357A-4502-BA16-5612EF3D1737}" type="parTrans" cxnId="{93A898F4-3FD6-46F2-A4CF-507C158500B6}">
      <dgm:prSet/>
      <dgm:spPr/>
      <dgm:t>
        <a:bodyPr/>
        <a:lstStyle/>
        <a:p>
          <a:endParaRPr lang="en-US"/>
        </a:p>
      </dgm:t>
    </dgm:pt>
    <dgm:pt modelId="{EB432418-C3C1-4167-838E-29B5F0BE8E26}" type="sibTrans" cxnId="{93A898F4-3FD6-46F2-A4CF-507C158500B6}">
      <dgm:prSet/>
      <dgm:spPr/>
      <dgm:t>
        <a:bodyPr/>
        <a:lstStyle/>
        <a:p>
          <a:endParaRPr lang="en-US"/>
        </a:p>
      </dgm:t>
    </dgm:pt>
    <dgm:pt modelId="{B8BE0575-084B-474F-908A-4960CFBE6093}" type="pres">
      <dgm:prSet presAssocID="{1AE84D0F-4824-46E5-9881-1FDBA8FAD2C0}" presName="linear" presStyleCnt="0">
        <dgm:presLayoutVars>
          <dgm:animLvl val="lvl"/>
          <dgm:resizeHandles val="exact"/>
        </dgm:presLayoutVars>
      </dgm:prSet>
      <dgm:spPr/>
    </dgm:pt>
    <dgm:pt modelId="{951EA1BB-BABB-5D41-BE15-8676E8528909}" type="pres">
      <dgm:prSet presAssocID="{887BEEC1-C1D5-4488-92B7-30C0834BF35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7F38A40-5C7D-D947-927A-88A6BD860434}" type="pres">
      <dgm:prSet presAssocID="{2E0924B4-1B30-474D-AB5C-A86B0F1E4D81}" presName="spacer" presStyleCnt="0"/>
      <dgm:spPr/>
    </dgm:pt>
    <dgm:pt modelId="{357E62FB-B7E9-1B4C-B94D-4FEE56D726C7}" type="pres">
      <dgm:prSet presAssocID="{94686C48-803D-4A32-9A3B-2EE214A9571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CED3015-21CE-AE4B-A89E-EC267C792172}" type="pres">
      <dgm:prSet presAssocID="{8C5D26F1-D2C8-4AF3-9C38-73E0E2E3B891}" presName="spacer" presStyleCnt="0"/>
      <dgm:spPr/>
    </dgm:pt>
    <dgm:pt modelId="{D05CE719-0932-474D-AF01-9AD85C3688CF}" type="pres">
      <dgm:prSet presAssocID="{6A2E06C9-AF81-44FE-8C83-C50CBB61D05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197E927-B1BC-5E48-972B-8CE1E1A32799}" type="presOf" srcId="{6A2E06C9-AF81-44FE-8C83-C50CBB61D05D}" destId="{D05CE719-0932-474D-AF01-9AD85C3688CF}" srcOrd="0" destOrd="0" presId="urn:microsoft.com/office/officeart/2005/8/layout/vList2"/>
    <dgm:cxn modelId="{C135737C-3B4F-4362-8DB2-58FFF57D04D0}" srcId="{1AE84D0F-4824-46E5-9881-1FDBA8FAD2C0}" destId="{94686C48-803D-4A32-9A3B-2EE214A95718}" srcOrd="1" destOrd="0" parTransId="{4D2BE306-BABB-425C-981A-B6BCF8BA8E22}" sibTransId="{8C5D26F1-D2C8-4AF3-9C38-73E0E2E3B891}"/>
    <dgm:cxn modelId="{F31DA08E-5679-034B-B716-554D565FFFE2}" type="presOf" srcId="{94686C48-803D-4A32-9A3B-2EE214A95718}" destId="{357E62FB-B7E9-1B4C-B94D-4FEE56D726C7}" srcOrd="0" destOrd="0" presId="urn:microsoft.com/office/officeart/2005/8/layout/vList2"/>
    <dgm:cxn modelId="{C6E8888F-25A8-4FFC-8190-F4D01048AC53}" srcId="{1AE84D0F-4824-46E5-9881-1FDBA8FAD2C0}" destId="{887BEEC1-C1D5-4488-92B7-30C0834BF35F}" srcOrd="0" destOrd="0" parTransId="{15F0CF69-1813-4F42-8020-568C1A0252A0}" sibTransId="{2E0924B4-1B30-474D-AB5C-A86B0F1E4D81}"/>
    <dgm:cxn modelId="{05ADF19A-8706-1545-A403-70DE27516B61}" type="presOf" srcId="{1AE84D0F-4824-46E5-9881-1FDBA8FAD2C0}" destId="{B8BE0575-084B-474F-908A-4960CFBE6093}" srcOrd="0" destOrd="0" presId="urn:microsoft.com/office/officeart/2005/8/layout/vList2"/>
    <dgm:cxn modelId="{0D4E4DED-0675-8240-AD53-28210665BEA2}" type="presOf" srcId="{887BEEC1-C1D5-4488-92B7-30C0834BF35F}" destId="{951EA1BB-BABB-5D41-BE15-8676E8528909}" srcOrd="0" destOrd="0" presId="urn:microsoft.com/office/officeart/2005/8/layout/vList2"/>
    <dgm:cxn modelId="{93A898F4-3FD6-46F2-A4CF-507C158500B6}" srcId="{1AE84D0F-4824-46E5-9881-1FDBA8FAD2C0}" destId="{6A2E06C9-AF81-44FE-8C83-C50CBB61D05D}" srcOrd="2" destOrd="0" parTransId="{1C2E22FC-357A-4502-BA16-5612EF3D1737}" sibTransId="{EB432418-C3C1-4167-838E-29B5F0BE8E26}"/>
    <dgm:cxn modelId="{F7BDFDF4-B63B-AC45-8DF5-7AB36CE90363}" type="presParOf" srcId="{B8BE0575-084B-474F-908A-4960CFBE6093}" destId="{951EA1BB-BABB-5D41-BE15-8676E8528909}" srcOrd="0" destOrd="0" presId="urn:microsoft.com/office/officeart/2005/8/layout/vList2"/>
    <dgm:cxn modelId="{4A4867D7-318E-F94E-9D12-63A233D09D20}" type="presParOf" srcId="{B8BE0575-084B-474F-908A-4960CFBE6093}" destId="{C7F38A40-5C7D-D947-927A-88A6BD860434}" srcOrd="1" destOrd="0" presId="urn:microsoft.com/office/officeart/2005/8/layout/vList2"/>
    <dgm:cxn modelId="{7DF3A974-BED0-2042-8795-6A1AA49F58E4}" type="presParOf" srcId="{B8BE0575-084B-474F-908A-4960CFBE6093}" destId="{357E62FB-B7E9-1B4C-B94D-4FEE56D726C7}" srcOrd="2" destOrd="0" presId="urn:microsoft.com/office/officeart/2005/8/layout/vList2"/>
    <dgm:cxn modelId="{6116A4D5-81F0-4B40-B604-7B7367100F11}" type="presParOf" srcId="{B8BE0575-084B-474F-908A-4960CFBE6093}" destId="{3CED3015-21CE-AE4B-A89E-EC267C792172}" srcOrd="3" destOrd="0" presId="urn:microsoft.com/office/officeart/2005/8/layout/vList2"/>
    <dgm:cxn modelId="{ADCC5DD4-78BF-BF4D-B1B6-6670B552B098}" type="presParOf" srcId="{B8BE0575-084B-474F-908A-4960CFBE6093}" destId="{D05CE719-0932-474D-AF01-9AD85C3688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34C1C-6922-4011-9172-CD6C5296881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C231305-CB81-4F95-8114-C38BD974C6A6}">
      <dgm:prSet/>
      <dgm:spPr/>
      <dgm:t>
        <a:bodyPr/>
        <a:lstStyle/>
        <a:p>
          <a:r>
            <a:rPr lang="en-MT"/>
            <a:t>SBAR: Situation, Background, Assessment, Recommendation</a:t>
          </a:r>
          <a:endParaRPr lang="en-US"/>
        </a:p>
      </dgm:t>
    </dgm:pt>
    <dgm:pt modelId="{3E599F52-D75C-43BC-B9B1-81F399CC06E2}" type="parTrans" cxnId="{E74768F9-23AF-4E80-BB0A-D14B6EAA4452}">
      <dgm:prSet/>
      <dgm:spPr/>
      <dgm:t>
        <a:bodyPr/>
        <a:lstStyle/>
        <a:p>
          <a:endParaRPr lang="en-US"/>
        </a:p>
      </dgm:t>
    </dgm:pt>
    <dgm:pt modelId="{817DA59B-1DC3-4A2E-8DC1-839B83A05333}" type="sibTrans" cxnId="{E74768F9-23AF-4E80-BB0A-D14B6EAA4452}">
      <dgm:prSet/>
      <dgm:spPr/>
      <dgm:t>
        <a:bodyPr/>
        <a:lstStyle/>
        <a:p>
          <a:endParaRPr lang="en-US"/>
        </a:p>
      </dgm:t>
    </dgm:pt>
    <dgm:pt modelId="{44A61C03-2141-4047-B0D3-1B818665A016}">
      <dgm:prSet/>
      <dgm:spPr/>
      <dgm:t>
        <a:bodyPr/>
        <a:lstStyle/>
        <a:p>
          <a:r>
            <a:rPr lang="en-MT"/>
            <a:t>KISS: Keep it Short and Simple (Sell)</a:t>
          </a:r>
          <a:endParaRPr lang="en-US"/>
        </a:p>
      </dgm:t>
    </dgm:pt>
    <dgm:pt modelId="{D2C018F5-685A-4DAB-B282-71673900E09F}" type="parTrans" cxnId="{71221F3C-46B4-43E8-BB30-6B00F5E78B7D}">
      <dgm:prSet/>
      <dgm:spPr/>
      <dgm:t>
        <a:bodyPr/>
        <a:lstStyle/>
        <a:p>
          <a:endParaRPr lang="en-US"/>
        </a:p>
      </dgm:t>
    </dgm:pt>
    <dgm:pt modelId="{D9392509-131E-4499-A310-8BF044586D61}" type="sibTrans" cxnId="{71221F3C-46B4-43E8-BB30-6B00F5E78B7D}">
      <dgm:prSet/>
      <dgm:spPr/>
      <dgm:t>
        <a:bodyPr/>
        <a:lstStyle/>
        <a:p>
          <a:endParaRPr lang="en-US"/>
        </a:p>
      </dgm:t>
    </dgm:pt>
    <dgm:pt modelId="{4AF2D0CE-B712-E64F-A1E5-E5CC35AA19EC}" type="pres">
      <dgm:prSet presAssocID="{C8234C1C-6922-4011-9172-CD6C52968818}" presName="linear" presStyleCnt="0">
        <dgm:presLayoutVars>
          <dgm:animLvl val="lvl"/>
          <dgm:resizeHandles val="exact"/>
        </dgm:presLayoutVars>
      </dgm:prSet>
      <dgm:spPr/>
    </dgm:pt>
    <dgm:pt modelId="{1D463A6B-A53D-FF44-8F9D-48DBDA03B780}" type="pres">
      <dgm:prSet presAssocID="{4C231305-CB81-4F95-8114-C38BD974C6A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BDC6BA7-A428-0347-A4DC-966403EA58F3}" type="pres">
      <dgm:prSet presAssocID="{817DA59B-1DC3-4A2E-8DC1-839B83A05333}" presName="spacer" presStyleCnt="0"/>
      <dgm:spPr/>
    </dgm:pt>
    <dgm:pt modelId="{18FEC153-1E2D-F644-ADD6-0AED8BCAC994}" type="pres">
      <dgm:prSet presAssocID="{44A61C03-2141-4047-B0D3-1B818665A01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347C208-92C8-EF45-8360-5BDCA06C4DC9}" type="presOf" srcId="{44A61C03-2141-4047-B0D3-1B818665A016}" destId="{18FEC153-1E2D-F644-ADD6-0AED8BCAC994}" srcOrd="0" destOrd="0" presId="urn:microsoft.com/office/officeart/2005/8/layout/vList2"/>
    <dgm:cxn modelId="{46ECFE18-0164-4642-B708-561F8C6D0B68}" type="presOf" srcId="{4C231305-CB81-4F95-8114-C38BD974C6A6}" destId="{1D463A6B-A53D-FF44-8F9D-48DBDA03B780}" srcOrd="0" destOrd="0" presId="urn:microsoft.com/office/officeart/2005/8/layout/vList2"/>
    <dgm:cxn modelId="{65227637-ACD1-C040-815D-BDE940949296}" type="presOf" srcId="{C8234C1C-6922-4011-9172-CD6C52968818}" destId="{4AF2D0CE-B712-E64F-A1E5-E5CC35AA19EC}" srcOrd="0" destOrd="0" presId="urn:microsoft.com/office/officeart/2005/8/layout/vList2"/>
    <dgm:cxn modelId="{71221F3C-46B4-43E8-BB30-6B00F5E78B7D}" srcId="{C8234C1C-6922-4011-9172-CD6C52968818}" destId="{44A61C03-2141-4047-B0D3-1B818665A016}" srcOrd="1" destOrd="0" parTransId="{D2C018F5-685A-4DAB-B282-71673900E09F}" sibTransId="{D9392509-131E-4499-A310-8BF044586D61}"/>
    <dgm:cxn modelId="{E74768F9-23AF-4E80-BB0A-D14B6EAA4452}" srcId="{C8234C1C-6922-4011-9172-CD6C52968818}" destId="{4C231305-CB81-4F95-8114-C38BD974C6A6}" srcOrd="0" destOrd="0" parTransId="{3E599F52-D75C-43BC-B9B1-81F399CC06E2}" sibTransId="{817DA59B-1DC3-4A2E-8DC1-839B83A05333}"/>
    <dgm:cxn modelId="{0636BD6E-FF44-E447-AA42-69FBBB008385}" type="presParOf" srcId="{4AF2D0CE-B712-E64F-A1E5-E5CC35AA19EC}" destId="{1D463A6B-A53D-FF44-8F9D-48DBDA03B780}" srcOrd="0" destOrd="0" presId="urn:microsoft.com/office/officeart/2005/8/layout/vList2"/>
    <dgm:cxn modelId="{AE5BA256-D12D-3E43-B27D-D6EBA20FFBF4}" type="presParOf" srcId="{4AF2D0CE-B712-E64F-A1E5-E5CC35AA19EC}" destId="{3BDC6BA7-A428-0347-A4DC-966403EA58F3}" srcOrd="1" destOrd="0" presId="urn:microsoft.com/office/officeart/2005/8/layout/vList2"/>
    <dgm:cxn modelId="{7ACE75D8-2FF8-2A4A-99B2-4C2F3E599863}" type="presParOf" srcId="{4AF2D0CE-B712-E64F-A1E5-E5CC35AA19EC}" destId="{18FEC153-1E2D-F644-ADD6-0AED8BCAC99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C0E177-3718-465E-9F9F-BDBA695FBDA5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5167B41-551D-40C7-AC0D-5ADD2F74B9E5}">
      <dgm:prSet/>
      <dgm:spPr/>
      <dgm:t>
        <a:bodyPr/>
        <a:lstStyle/>
        <a:p>
          <a:r>
            <a:rPr lang="en-MT"/>
            <a:t>Trauma cases can be complex and high-intensity exercises for all involved. </a:t>
          </a:r>
          <a:endParaRPr lang="en-US"/>
        </a:p>
      </dgm:t>
    </dgm:pt>
    <dgm:pt modelId="{07D63AFF-84E4-4231-A5A2-416302A06ADB}" type="parTrans" cxnId="{6097390B-1863-4F76-911D-0BE955220DC1}">
      <dgm:prSet/>
      <dgm:spPr/>
      <dgm:t>
        <a:bodyPr/>
        <a:lstStyle/>
        <a:p>
          <a:endParaRPr lang="en-US"/>
        </a:p>
      </dgm:t>
    </dgm:pt>
    <dgm:pt modelId="{59C88F8D-65DF-492C-B3CD-B6271852CFD1}" type="sibTrans" cxnId="{6097390B-1863-4F76-911D-0BE955220DC1}">
      <dgm:prSet/>
      <dgm:spPr/>
      <dgm:t>
        <a:bodyPr/>
        <a:lstStyle/>
        <a:p>
          <a:endParaRPr lang="en-US"/>
        </a:p>
      </dgm:t>
    </dgm:pt>
    <dgm:pt modelId="{E5B1B971-40B6-4389-9F90-8A71B357E3DC}">
      <dgm:prSet/>
      <dgm:spPr/>
      <dgm:t>
        <a:bodyPr/>
        <a:lstStyle/>
        <a:p>
          <a:r>
            <a:rPr lang="en-MT"/>
            <a:t>Safety first! </a:t>
          </a:r>
          <a:endParaRPr lang="en-US"/>
        </a:p>
      </dgm:t>
    </dgm:pt>
    <dgm:pt modelId="{0185FD5C-7B07-4ADC-95DC-92888D5106AC}" type="parTrans" cxnId="{B2E667D2-1F9A-4406-A1A1-0F11448517AD}">
      <dgm:prSet/>
      <dgm:spPr/>
      <dgm:t>
        <a:bodyPr/>
        <a:lstStyle/>
        <a:p>
          <a:endParaRPr lang="en-US"/>
        </a:p>
      </dgm:t>
    </dgm:pt>
    <dgm:pt modelId="{54AFEC33-4C18-41CF-BB44-72EF17745F09}" type="sibTrans" cxnId="{B2E667D2-1F9A-4406-A1A1-0F11448517AD}">
      <dgm:prSet/>
      <dgm:spPr/>
      <dgm:t>
        <a:bodyPr/>
        <a:lstStyle/>
        <a:p>
          <a:endParaRPr lang="en-US"/>
        </a:p>
      </dgm:t>
    </dgm:pt>
    <dgm:pt modelId="{34D8AA01-8CA8-45B4-9FED-8631F8AEDE64}">
      <dgm:prSet/>
      <dgm:spPr/>
      <dgm:t>
        <a:bodyPr/>
        <a:lstStyle/>
        <a:p>
          <a:r>
            <a:rPr lang="en-MT"/>
            <a:t>GP – appropriate assessment and interventions to prevent further detioration. </a:t>
          </a:r>
          <a:endParaRPr lang="en-US"/>
        </a:p>
      </dgm:t>
    </dgm:pt>
    <dgm:pt modelId="{3914B51B-E487-43CC-A3C2-C0A187A67766}" type="parTrans" cxnId="{99DF5BE4-46A5-4B2B-8D6E-0782580A24A0}">
      <dgm:prSet/>
      <dgm:spPr/>
      <dgm:t>
        <a:bodyPr/>
        <a:lstStyle/>
        <a:p>
          <a:endParaRPr lang="en-US"/>
        </a:p>
      </dgm:t>
    </dgm:pt>
    <dgm:pt modelId="{693B564A-7B37-4245-994E-4304BA11B084}" type="sibTrans" cxnId="{99DF5BE4-46A5-4B2B-8D6E-0782580A24A0}">
      <dgm:prSet/>
      <dgm:spPr/>
      <dgm:t>
        <a:bodyPr/>
        <a:lstStyle/>
        <a:p>
          <a:endParaRPr lang="en-US"/>
        </a:p>
      </dgm:t>
    </dgm:pt>
    <dgm:pt modelId="{0E0EF593-FC38-4359-9A47-8C7D5CAB1124}">
      <dgm:prSet/>
      <dgm:spPr/>
      <dgm:t>
        <a:bodyPr/>
        <a:lstStyle/>
        <a:p>
          <a:r>
            <a:rPr lang="en-MT"/>
            <a:t>Call for help fast! </a:t>
          </a:r>
          <a:endParaRPr lang="en-US"/>
        </a:p>
      </dgm:t>
    </dgm:pt>
    <dgm:pt modelId="{70AAACBC-7156-4783-9A54-4762BD8A82AB}" type="parTrans" cxnId="{73FCFCD0-E61A-489B-B3A5-D6BE2E69CD52}">
      <dgm:prSet/>
      <dgm:spPr/>
      <dgm:t>
        <a:bodyPr/>
        <a:lstStyle/>
        <a:p>
          <a:endParaRPr lang="en-US"/>
        </a:p>
      </dgm:t>
    </dgm:pt>
    <dgm:pt modelId="{88283D94-C595-43E5-8D3E-AC6B8668720A}" type="sibTrans" cxnId="{73FCFCD0-E61A-489B-B3A5-D6BE2E69CD52}">
      <dgm:prSet/>
      <dgm:spPr/>
      <dgm:t>
        <a:bodyPr/>
        <a:lstStyle/>
        <a:p>
          <a:endParaRPr lang="en-US"/>
        </a:p>
      </dgm:t>
    </dgm:pt>
    <dgm:pt modelId="{1E6FC2FA-A830-4CE0-B514-636E2FF3951A}">
      <dgm:prSet/>
      <dgm:spPr/>
      <dgm:t>
        <a:bodyPr/>
        <a:lstStyle/>
        <a:p>
          <a:r>
            <a:rPr lang="en-MT"/>
            <a:t>Good handover!</a:t>
          </a:r>
          <a:endParaRPr lang="en-US"/>
        </a:p>
      </dgm:t>
    </dgm:pt>
    <dgm:pt modelId="{0D3C2AAF-A1D2-4597-A2E6-29B35B1AD66D}" type="parTrans" cxnId="{9BA73AD2-CCBE-4DB2-9BD0-3853517F75F5}">
      <dgm:prSet/>
      <dgm:spPr/>
      <dgm:t>
        <a:bodyPr/>
        <a:lstStyle/>
        <a:p>
          <a:endParaRPr lang="en-US"/>
        </a:p>
      </dgm:t>
    </dgm:pt>
    <dgm:pt modelId="{C1594505-4C8E-4D40-A9B2-D25DB980D060}" type="sibTrans" cxnId="{9BA73AD2-CCBE-4DB2-9BD0-3853517F75F5}">
      <dgm:prSet/>
      <dgm:spPr/>
      <dgm:t>
        <a:bodyPr/>
        <a:lstStyle/>
        <a:p>
          <a:endParaRPr lang="en-US"/>
        </a:p>
      </dgm:t>
    </dgm:pt>
    <dgm:pt modelId="{D903A331-EC96-B842-A73B-E9721C2CBBDF}" type="pres">
      <dgm:prSet presAssocID="{B1C0E177-3718-465E-9F9F-BDBA695FBDA5}" presName="vert0" presStyleCnt="0">
        <dgm:presLayoutVars>
          <dgm:dir/>
          <dgm:animOne val="branch"/>
          <dgm:animLvl val="lvl"/>
        </dgm:presLayoutVars>
      </dgm:prSet>
      <dgm:spPr/>
    </dgm:pt>
    <dgm:pt modelId="{F1357A8E-305E-E04E-895C-DD7B78C88AFA}" type="pres">
      <dgm:prSet presAssocID="{D5167B41-551D-40C7-AC0D-5ADD2F74B9E5}" presName="thickLine" presStyleLbl="alignNode1" presStyleIdx="0" presStyleCnt="5"/>
      <dgm:spPr/>
    </dgm:pt>
    <dgm:pt modelId="{3721846C-8C38-5049-B600-0DD0E123D458}" type="pres">
      <dgm:prSet presAssocID="{D5167B41-551D-40C7-AC0D-5ADD2F74B9E5}" presName="horz1" presStyleCnt="0"/>
      <dgm:spPr/>
    </dgm:pt>
    <dgm:pt modelId="{9F057B8C-D7DD-954D-8ED7-5B25CA3A991F}" type="pres">
      <dgm:prSet presAssocID="{D5167B41-551D-40C7-AC0D-5ADD2F74B9E5}" presName="tx1" presStyleLbl="revTx" presStyleIdx="0" presStyleCnt="5"/>
      <dgm:spPr/>
    </dgm:pt>
    <dgm:pt modelId="{0781C256-1A16-634C-8A33-357C706506FA}" type="pres">
      <dgm:prSet presAssocID="{D5167B41-551D-40C7-AC0D-5ADD2F74B9E5}" presName="vert1" presStyleCnt="0"/>
      <dgm:spPr/>
    </dgm:pt>
    <dgm:pt modelId="{1EC6FB14-CC4E-0D43-88BB-965184150D93}" type="pres">
      <dgm:prSet presAssocID="{E5B1B971-40B6-4389-9F90-8A71B357E3DC}" presName="thickLine" presStyleLbl="alignNode1" presStyleIdx="1" presStyleCnt="5"/>
      <dgm:spPr/>
    </dgm:pt>
    <dgm:pt modelId="{BA2D5CB2-463B-304F-A546-C3CFE21875D2}" type="pres">
      <dgm:prSet presAssocID="{E5B1B971-40B6-4389-9F90-8A71B357E3DC}" presName="horz1" presStyleCnt="0"/>
      <dgm:spPr/>
    </dgm:pt>
    <dgm:pt modelId="{BDCA3A7B-4A8A-5646-A146-2D937E2A189E}" type="pres">
      <dgm:prSet presAssocID="{E5B1B971-40B6-4389-9F90-8A71B357E3DC}" presName="tx1" presStyleLbl="revTx" presStyleIdx="1" presStyleCnt="5"/>
      <dgm:spPr/>
    </dgm:pt>
    <dgm:pt modelId="{E7F7D281-D56E-6243-8E8F-7BA5C46C6EDC}" type="pres">
      <dgm:prSet presAssocID="{E5B1B971-40B6-4389-9F90-8A71B357E3DC}" presName="vert1" presStyleCnt="0"/>
      <dgm:spPr/>
    </dgm:pt>
    <dgm:pt modelId="{3BA7288E-4889-F545-8A99-EF9862617F3B}" type="pres">
      <dgm:prSet presAssocID="{34D8AA01-8CA8-45B4-9FED-8631F8AEDE64}" presName="thickLine" presStyleLbl="alignNode1" presStyleIdx="2" presStyleCnt="5"/>
      <dgm:spPr/>
    </dgm:pt>
    <dgm:pt modelId="{83CA4FF0-5DB0-5D4A-B647-FB44E7616C74}" type="pres">
      <dgm:prSet presAssocID="{34D8AA01-8CA8-45B4-9FED-8631F8AEDE64}" presName="horz1" presStyleCnt="0"/>
      <dgm:spPr/>
    </dgm:pt>
    <dgm:pt modelId="{D4A519C1-A835-D64A-A2B3-DAE467064CCD}" type="pres">
      <dgm:prSet presAssocID="{34D8AA01-8CA8-45B4-9FED-8631F8AEDE64}" presName="tx1" presStyleLbl="revTx" presStyleIdx="2" presStyleCnt="5"/>
      <dgm:spPr/>
    </dgm:pt>
    <dgm:pt modelId="{A8BD4249-DCF4-9F43-8C1B-45A24090066E}" type="pres">
      <dgm:prSet presAssocID="{34D8AA01-8CA8-45B4-9FED-8631F8AEDE64}" presName="vert1" presStyleCnt="0"/>
      <dgm:spPr/>
    </dgm:pt>
    <dgm:pt modelId="{03A1C745-F138-E249-A1FD-1BE64247C04C}" type="pres">
      <dgm:prSet presAssocID="{0E0EF593-FC38-4359-9A47-8C7D5CAB1124}" presName="thickLine" presStyleLbl="alignNode1" presStyleIdx="3" presStyleCnt="5"/>
      <dgm:spPr/>
    </dgm:pt>
    <dgm:pt modelId="{35C209D8-7706-A349-8465-F3B531E0F7A0}" type="pres">
      <dgm:prSet presAssocID="{0E0EF593-FC38-4359-9A47-8C7D5CAB1124}" presName="horz1" presStyleCnt="0"/>
      <dgm:spPr/>
    </dgm:pt>
    <dgm:pt modelId="{7D8D61A4-973B-044F-A526-417425E079F2}" type="pres">
      <dgm:prSet presAssocID="{0E0EF593-FC38-4359-9A47-8C7D5CAB1124}" presName="tx1" presStyleLbl="revTx" presStyleIdx="3" presStyleCnt="5"/>
      <dgm:spPr/>
    </dgm:pt>
    <dgm:pt modelId="{F08F56CC-E724-1B42-A422-8A4194AF3409}" type="pres">
      <dgm:prSet presAssocID="{0E0EF593-FC38-4359-9A47-8C7D5CAB1124}" presName="vert1" presStyleCnt="0"/>
      <dgm:spPr/>
    </dgm:pt>
    <dgm:pt modelId="{ACA11341-D0B8-8E41-9CAD-8B47ECA0DBDC}" type="pres">
      <dgm:prSet presAssocID="{1E6FC2FA-A830-4CE0-B514-636E2FF3951A}" presName="thickLine" presStyleLbl="alignNode1" presStyleIdx="4" presStyleCnt="5"/>
      <dgm:spPr/>
    </dgm:pt>
    <dgm:pt modelId="{E6386AB2-48DE-504C-B1B3-9B1DB0A0A256}" type="pres">
      <dgm:prSet presAssocID="{1E6FC2FA-A830-4CE0-B514-636E2FF3951A}" presName="horz1" presStyleCnt="0"/>
      <dgm:spPr/>
    </dgm:pt>
    <dgm:pt modelId="{EE10C22B-C3C7-A64E-9AAF-4F8ABD606968}" type="pres">
      <dgm:prSet presAssocID="{1E6FC2FA-A830-4CE0-B514-636E2FF3951A}" presName="tx1" presStyleLbl="revTx" presStyleIdx="4" presStyleCnt="5"/>
      <dgm:spPr/>
    </dgm:pt>
    <dgm:pt modelId="{8C693103-AEAF-5649-9630-7CA9C249FE9D}" type="pres">
      <dgm:prSet presAssocID="{1E6FC2FA-A830-4CE0-B514-636E2FF3951A}" presName="vert1" presStyleCnt="0"/>
      <dgm:spPr/>
    </dgm:pt>
  </dgm:ptLst>
  <dgm:cxnLst>
    <dgm:cxn modelId="{6097390B-1863-4F76-911D-0BE955220DC1}" srcId="{B1C0E177-3718-465E-9F9F-BDBA695FBDA5}" destId="{D5167B41-551D-40C7-AC0D-5ADD2F74B9E5}" srcOrd="0" destOrd="0" parTransId="{07D63AFF-84E4-4231-A5A2-416302A06ADB}" sibTransId="{59C88F8D-65DF-492C-B3CD-B6271852CFD1}"/>
    <dgm:cxn modelId="{D3C51E2B-039E-BC4D-8159-716C21208123}" type="presOf" srcId="{E5B1B971-40B6-4389-9F90-8A71B357E3DC}" destId="{BDCA3A7B-4A8A-5646-A146-2D937E2A189E}" srcOrd="0" destOrd="0" presId="urn:microsoft.com/office/officeart/2008/layout/LinedList"/>
    <dgm:cxn modelId="{440F1F70-C7E6-2241-BA99-56D574F0C51C}" type="presOf" srcId="{0E0EF593-FC38-4359-9A47-8C7D5CAB1124}" destId="{7D8D61A4-973B-044F-A526-417425E079F2}" srcOrd="0" destOrd="0" presId="urn:microsoft.com/office/officeart/2008/layout/LinedList"/>
    <dgm:cxn modelId="{CF647D76-9F36-604C-847F-1C18D93B0E01}" type="presOf" srcId="{34D8AA01-8CA8-45B4-9FED-8631F8AEDE64}" destId="{D4A519C1-A835-D64A-A2B3-DAE467064CCD}" srcOrd="0" destOrd="0" presId="urn:microsoft.com/office/officeart/2008/layout/LinedList"/>
    <dgm:cxn modelId="{40A6A5C3-66C2-754B-9CBB-1B9BABBD91B9}" type="presOf" srcId="{D5167B41-551D-40C7-AC0D-5ADD2F74B9E5}" destId="{9F057B8C-D7DD-954D-8ED7-5B25CA3A991F}" srcOrd="0" destOrd="0" presId="urn:microsoft.com/office/officeart/2008/layout/LinedList"/>
    <dgm:cxn modelId="{475CF3CE-76B3-FE40-B7EB-7F8E10E859D3}" type="presOf" srcId="{B1C0E177-3718-465E-9F9F-BDBA695FBDA5}" destId="{D903A331-EC96-B842-A73B-E9721C2CBBDF}" srcOrd="0" destOrd="0" presId="urn:microsoft.com/office/officeart/2008/layout/LinedList"/>
    <dgm:cxn modelId="{73FCFCD0-E61A-489B-B3A5-D6BE2E69CD52}" srcId="{B1C0E177-3718-465E-9F9F-BDBA695FBDA5}" destId="{0E0EF593-FC38-4359-9A47-8C7D5CAB1124}" srcOrd="3" destOrd="0" parTransId="{70AAACBC-7156-4783-9A54-4762BD8A82AB}" sibTransId="{88283D94-C595-43E5-8D3E-AC6B8668720A}"/>
    <dgm:cxn modelId="{9BA73AD2-CCBE-4DB2-9BD0-3853517F75F5}" srcId="{B1C0E177-3718-465E-9F9F-BDBA695FBDA5}" destId="{1E6FC2FA-A830-4CE0-B514-636E2FF3951A}" srcOrd="4" destOrd="0" parTransId="{0D3C2AAF-A1D2-4597-A2E6-29B35B1AD66D}" sibTransId="{C1594505-4C8E-4D40-A9B2-D25DB980D060}"/>
    <dgm:cxn modelId="{B2E667D2-1F9A-4406-A1A1-0F11448517AD}" srcId="{B1C0E177-3718-465E-9F9F-BDBA695FBDA5}" destId="{E5B1B971-40B6-4389-9F90-8A71B357E3DC}" srcOrd="1" destOrd="0" parTransId="{0185FD5C-7B07-4ADC-95DC-92888D5106AC}" sibTransId="{54AFEC33-4C18-41CF-BB44-72EF17745F09}"/>
    <dgm:cxn modelId="{99DF5BE4-46A5-4B2B-8D6E-0782580A24A0}" srcId="{B1C0E177-3718-465E-9F9F-BDBA695FBDA5}" destId="{34D8AA01-8CA8-45B4-9FED-8631F8AEDE64}" srcOrd="2" destOrd="0" parTransId="{3914B51B-E487-43CC-A3C2-C0A187A67766}" sibTransId="{693B564A-7B37-4245-994E-4304BA11B084}"/>
    <dgm:cxn modelId="{2AB4C5FC-055E-0941-8D6F-5CEE966E345B}" type="presOf" srcId="{1E6FC2FA-A830-4CE0-B514-636E2FF3951A}" destId="{EE10C22B-C3C7-A64E-9AAF-4F8ABD606968}" srcOrd="0" destOrd="0" presId="urn:microsoft.com/office/officeart/2008/layout/LinedList"/>
    <dgm:cxn modelId="{AFED21A6-3E37-A640-B9A8-0936B6180A29}" type="presParOf" srcId="{D903A331-EC96-B842-A73B-E9721C2CBBDF}" destId="{F1357A8E-305E-E04E-895C-DD7B78C88AFA}" srcOrd="0" destOrd="0" presId="urn:microsoft.com/office/officeart/2008/layout/LinedList"/>
    <dgm:cxn modelId="{87BC51E8-8708-A947-9F50-A873ACB85BD5}" type="presParOf" srcId="{D903A331-EC96-B842-A73B-E9721C2CBBDF}" destId="{3721846C-8C38-5049-B600-0DD0E123D458}" srcOrd="1" destOrd="0" presId="urn:microsoft.com/office/officeart/2008/layout/LinedList"/>
    <dgm:cxn modelId="{1ADA16B3-B63F-244E-9537-7308B53BD324}" type="presParOf" srcId="{3721846C-8C38-5049-B600-0DD0E123D458}" destId="{9F057B8C-D7DD-954D-8ED7-5B25CA3A991F}" srcOrd="0" destOrd="0" presId="urn:microsoft.com/office/officeart/2008/layout/LinedList"/>
    <dgm:cxn modelId="{A6AF8FA8-E5A7-DB4F-A857-3DC5E3D305BE}" type="presParOf" srcId="{3721846C-8C38-5049-B600-0DD0E123D458}" destId="{0781C256-1A16-634C-8A33-357C706506FA}" srcOrd="1" destOrd="0" presId="urn:microsoft.com/office/officeart/2008/layout/LinedList"/>
    <dgm:cxn modelId="{488E1FA2-DEE3-D546-9F83-1A90243948C2}" type="presParOf" srcId="{D903A331-EC96-B842-A73B-E9721C2CBBDF}" destId="{1EC6FB14-CC4E-0D43-88BB-965184150D93}" srcOrd="2" destOrd="0" presId="urn:microsoft.com/office/officeart/2008/layout/LinedList"/>
    <dgm:cxn modelId="{36D7F053-6A8E-D741-9725-FADEFFB47BE8}" type="presParOf" srcId="{D903A331-EC96-B842-A73B-E9721C2CBBDF}" destId="{BA2D5CB2-463B-304F-A546-C3CFE21875D2}" srcOrd="3" destOrd="0" presId="urn:microsoft.com/office/officeart/2008/layout/LinedList"/>
    <dgm:cxn modelId="{FF244801-B62F-1248-8F3D-DA9E2C9F46EC}" type="presParOf" srcId="{BA2D5CB2-463B-304F-A546-C3CFE21875D2}" destId="{BDCA3A7B-4A8A-5646-A146-2D937E2A189E}" srcOrd="0" destOrd="0" presId="urn:microsoft.com/office/officeart/2008/layout/LinedList"/>
    <dgm:cxn modelId="{1C23CF08-A4A6-B245-B813-B1E3610BE14B}" type="presParOf" srcId="{BA2D5CB2-463B-304F-A546-C3CFE21875D2}" destId="{E7F7D281-D56E-6243-8E8F-7BA5C46C6EDC}" srcOrd="1" destOrd="0" presId="urn:microsoft.com/office/officeart/2008/layout/LinedList"/>
    <dgm:cxn modelId="{48D2DB99-7599-564A-A86D-3C75ACDDA9EC}" type="presParOf" srcId="{D903A331-EC96-B842-A73B-E9721C2CBBDF}" destId="{3BA7288E-4889-F545-8A99-EF9862617F3B}" srcOrd="4" destOrd="0" presId="urn:microsoft.com/office/officeart/2008/layout/LinedList"/>
    <dgm:cxn modelId="{A190DAD0-8F6A-9446-A851-82564BD4510A}" type="presParOf" srcId="{D903A331-EC96-B842-A73B-E9721C2CBBDF}" destId="{83CA4FF0-5DB0-5D4A-B647-FB44E7616C74}" srcOrd="5" destOrd="0" presId="urn:microsoft.com/office/officeart/2008/layout/LinedList"/>
    <dgm:cxn modelId="{3D747194-5DA9-1C4A-8796-2F25939CC9C6}" type="presParOf" srcId="{83CA4FF0-5DB0-5D4A-B647-FB44E7616C74}" destId="{D4A519C1-A835-D64A-A2B3-DAE467064CCD}" srcOrd="0" destOrd="0" presId="urn:microsoft.com/office/officeart/2008/layout/LinedList"/>
    <dgm:cxn modelId="{F40BE85F-F03B-AC41-A94C-96E33D99E98C}" type="presParOf" srcId="{83CA4FF0-5DB0-5D4A-B647-FB44E7616C74}" destId="{A8BD4249-DCF4-9F43-8C1B-45A24090066E}" srcOrd="1" destOrd="0" presId="urn:microsoft.com/office/officeart/2008/layout/LinedList"/>
    <dgm:cxn modelId="{C8252A69-8290-0144-8909-F1B70A9D371D}" type="presParOf" srcId="{D903A331-EC96-B842-A73B-E9721C2CBBDF}" destId="{03A1C745-F138-E249-A1FD-1BE64247C04C}" srcOrd="6" destOrd="0" presId="urn:microsoft.com/office/officeart/2008/layout/LinedList"/>
    <dgm:cxn modelId="{1E3E980A-3811-B04C-8709-E37074A3CF0F}" type="presParOf" srcId="{D903A331-EC96-B842-A73B-E9721C2CBBDF}" destId="{35C209D8-7706-A349-8465-F3B531E0F7A0}" srcOrd="7" destOrd="0" presId="urn:microsoft.com/office/officeart/2008/layout/LinedList"/>
    <dgm:cxn modelId="{5140D682-7D69-C745-B170-88C096275AC8}" type="presParOf" srcId="{35C209D8-7706-A349-8465-F3B531E0F7A0}" destId="{7D8D61A4-973B-044F-A526-417425E079F2}" srcOrd="0" destOrd="0" presId="urn:microsoft.com/office/officeart/2008/layout/LinedList"/>
    <dgm:cxn modelId="{E4089C66-7A95-A24D-A5EE-8E5AF0F21EA9}" type="presParOf" srcId="{35C209D8-7706-A349-8465-F3B531E0F7A0}" destId="{F08F56CC-E724-1B42-A422-8A4194AF3409}" srcOrd="1" destOrd="0" presId="urn:microsoft.com/office/officeart/2008/layout/LinedList"/>
    <dgm:cxn modelId="{142C06CE-376D-0C4C-8453-5FA3AC69E044}" type="presParOf" srcId="{D903A331-EC96-B842-A73B-E9721C2CBBDF}" destId="{ACA11341-D0B8-8E41-9CAD-8B47ECA0DBDC}" srcOrd="8" destOrd="0" presId="urn:microsoft.com/office/officeart/2008/layout/LinedList"/>
    <dgm:cxn modelId="{EFC353B2-315A-5244-867B-C11B7D818CC8}" type="presParOf" srcId="{D903A331-EC96-B842-A73B-E9721C2CBBDF}" destId="{E6386AB2-48DE-504C-B1B3-9B1DB0A0A256}" srcOrd="9" destOrd="0" presId="urn:microsoft.com/office/officeart/2008/layout/LinedList"/>
    <dgm:cxn modelId="{F2D3BB2B-13C9-D74C-AED5-4270817D028F}" type="presParOf" srcId="{E6386AB2-48DE-504C-B1B3-9B1DB0A0A256}" destId="{EE10C22B-C3C7-A64E-9AAF-4F8ABD606968}" srcOrd="0" destOrd="0" presId="urn:microsoft.com/office/officeart/2008/layout/LinedList"/>
    <dgm:cxn modelId="{21833D4B-C2BD-2F41-9B1C-A220A5FE1A31}" type="presParOf" srcId="{E6386AB2-48DE-504C-B1B3-9B1DB0A0A256}" destId="{8C693103-AEAF-5649-9630-7CA9C249FE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EA1BB-BABB-5D41-BE15-8676E8528909}">
      <dsp:nvSpPr>
        <dsp:cNvPr id="0" name=""/>
        <dsp:cNvSpPr/>
      </dsp:nvSpPr>
      <dsp:spPr>
        <a:xfrm>
          <a:off x="0" y="740209"/>
          <a:ext cx="6666833" cy="1228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T" sz="5000" kern="1200"/>
            <a:t>Leadership </a:t>
          </a:r>
          <a:endParaRPr lang="en-US" sz="5000" kern="1200"/>
        </a:p>
      </dsp:txBody>
      <dsp:txXfrm>
        <a:off x="59970" y="800179"/>
        <a:ext cx="6546893" cy="1108560"/>
      </dsp:txXfrm>
    </dsp:sp>
    <dsp:sp modelId="{357E62FB-B7E9-1B4C-B94D-4FEE56D726C7}">
      <dsp:nvSpPr>
        <dsp:cNvPr id="0" name=""/>
        <dsp:cNvSpPr/>
      </dsp:nvSpPr>
      <dsp:spPr>
        <a:xfrm>
          <a:off x="0" y="2112710"/>
          <a:ext cx="6666833" cy="1228500"/>
        </a:xfrm>
        <a:prstGeom prst="roundRect">
          <a:avLst/>
        </a:prstGeom>
        <a:gradFill rotWithShape="0">
          <a:gsLst>
            <a:gs pos="0">
              <a:schemeClr val="accent2">
                <a:hueOff val="479033"/>
                <a:satOff val="-2738"/>
                <a:lumOff val="2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9033"/>
                <a:satOff val="-2738"/>
                <a:lumOff val="2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9033"/>
                <a:satOff val="-2738"/>
                <a:lumOff val="2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T" sz="5000" kern="1200"/>
            <a:t>Communication </a:t>
          </a:r>
          <a:endParaRPr lang="en-US" sz="5000" kern="1200"/>
        </a:p>
      </dsp:txBody>
      <dsp:txXfrm>
        <a:off x="59970" y="2172680"/>
        <a:ext cx="6546893" cy="1108560"/>
      </dsp:txXfrm>
    </dsp:sp>
    <dsp:sp modelId="{D05CE719-0932-474D-AF01-9AD85C3688CF}">
      <dsp:nvSpPr>
        <dsp:cNvPr id="0" name=""/>
        <dsp:cNvSpPr/>
      </dsp:nvSpPr>
      <dsp:spPr>
        <a:xfrm>
          <a:off x="0" y="3485210"/>
          <a:ext cx="6666833" cy="1228500"/>
        </a:xfrm>
        <a:prstGeom prst="roundRect">
          <a:avLst/>
        </a:prstGeom>
        <a:gradFill rotWithShape="0">
          <a:gsLst>
            <a:gs pos="0">
              <a:schemeClr val="accent2">
                <a:hueOff val="958067"/>
                <a:satOff val="-5475"/>
                <a:lumOff val="5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58067"/>
                <a:satOff val="-5475"/>
                <a:lumOff val="5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58067"/>
                <a:satOff val="-5475"/>
                <a:lumOff val="5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T" sz="5000" kern="1200"/>
            <a:t>Situational awareness</a:t>
          </a:r>
          <a:endParaRPr lang="en-US" sz="5000" kern="1200"/>
        </a:p>
      </dsp:txBody>
      <dsp:txXfrm>
        <a:off x="59970" y="3545180"/>
        <a:ext cx="6546893" cy="1108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63A6B-A53D-FF44-8F9D-48DBDA03B780}">
      <dsp:nvSpPr>
        <dsp:cNvPr id="0" name=""/>
        <dsp:cNvSpPr/>
      </dsp:nvSpPr>
      <dsp:spPr>
        <a:xfrm>
          <a:off x="0" y="356900"/>
          <a:ext cx="6666833" cy="23095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T" sz="4200" kern="1200"/>
            <a:t>SBAR: Situation, Background, Assessment, Recommendation</a:t>
          </a:r>
          <a:endParaRPr lang="en-US" sz="4200" kern="1200"/>
        </a:p>
      </dsp:txBody>
      <dsp:txXfrm>
        <a:off x="112744" y="469644"/>
        <a:ext cx="6441345" cy="2084091"/>
      </dsp:txXfrm>
    </dsp:sp>
    <dsp:sp modelId="{18FEC153-1E2D-F644-ADD6-0AED8BCAC994}">
      <dsp:nvSpPr>
        <dsp:cNvPr id="0" name=""/>
        <dsp:cNvSpPr/>
      </dsp:nvSpPr>
      <dsp:spPr>
        <a:xfrm>
          <a:off x="0" y="2787440"/>
          <a:ext cx="6666833" cy="2309579"/>
        </a:xfrm>
        <a:prstGeom prst="roundRect">
          <a:avLst/>
        </a:prstGeom>
        <a:gradFill rotWithShape="0">
          <a:gsLst>
            <a:gs pos="0">
              <a:schemeClr val="accent5">
                <a:hueOff val="742785"/>
                <a:satOff val="20301"/>
                <a:lumOff val="8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42785"/>
                <a:satOff val="20301"/>
                <a:lumOff val="8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42785"/>
                <a:satOff val="20301"/>
                <a:lumOff val="8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T" sz="4200" kern="1200"/>
            <a:t>KISS: Keep it Short and Simple (Sell)</a:t>
          </a:r>
          <a:endParaRPr lang="en-US" sz="4200" kern="1200"/>
        </a:p>
      </dsp:txBody>
      <dsp:txXfrm>
        <a:off x="112744" y="2900184"/>
        <a:ext cx="6441345" cy="2084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57A8E-305E-E04E-895C-DD7B78C88AFA}">
      <dsp:nvSpPr>
        <dsp:cNvPr id="0" name=""/>
        <dsp:cNvSpPr/>
      </dsp:nvSpPr>
      <dsp:spPr>
        <a:xfrm>
          <a:off x="0" y="665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057B8C-D7DD-954D-8ED7-5B25CA3A991F}">
      <dsp:nvSpPr>
        <dsp:cNvPr id="0" name=""/>
        <dsp:cNvSpPr/>
      </dsp:nvSpPr>
      <dsp:spPr>
        <a:xfrm>
          <a:off x="0" y="665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T" sz="2700" kern="1200"/>
            <a:t>Trauma cases can be complex and high-intensity exercises for all involved. </a:t>
          </a:r>
          <a:endParaRPr lang="en-US" sz="2700" kern="1200"/>
        </a:p>
      </dsp:txBody>
      <dsp:txXfrm>
        <a:off x="0" y="665"/>
        <a:ext cx="6666833" cy="1090517"/>
      </dsp:txXfrm>
    </dsp:sp>
    <dsp:sp modelId="{1EC6FB14-CC4E-0D43-88BB-965184150D93}">
      <dsp:nvSpPr>
        <dsp:cNvPr id="0" name=""/>
        <dsp:cNvSpPr/>
      </dsp:nvSpPr>
      <dsp:spPr>
        <a:xfrm>
          <a:off x="0" y="1091183"/>
          <a:ext cx="666683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CA3A7B-4A8A-5646-A146-2D937E2A189E}">
      <dsp:nvSpPr>
        <dsp:cNvPr id="0" name=""/>
        <dsp:cNvSpPr/>
      </dsp:nvSpPr>
      <dsp:spPr>
        <a:xfrm>
          <a:off x="0" y="1091183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T" sz="2700" kern="1200"/>
            <a:t>Safety first! </a:t>
          </a:r>
          <a:endParaRPr lang="en-US" sz="2700" kern="1200"/>
        </a:p>
      </dsp:txBody>
      <dsp:txXfrm>
        <a:off x="0" y="1091183"/>
        <a:ext cx="6666833" cy="1090517"/>
      </dsp:txXfrm>
    </dsp:sp>
    <dsp:sp modelId="{3BA7288E-4889-F545-8A99-EF9862617F3B}">
      <dsp:nvSpPr>
        <dsp:cNvPr id="0" name=""/>
        <dsp:cNvSpPr/>
      </dsp:nvSpPr>
      <dsp:spPr>
        <a:xfrm>
          <a:off x="0" y="2181701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A519C1-A835-D64A-A2B3-DAE467064CCD}">
      <dsp:nvSpPr>
        <dsp:cNvPr id="0" name=""/>
        <dsp:cNvSpPr/>
      </dsp:nvSpPr>
      <dsp:spPr>
        <a:xfrm>
          <a:off x="0" y="2181701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T" sz="2700" kern="1200"/>
            <a:t>GP – appropriate assessment and interventions to prevent further detioration. </a:t>
          </a:r>
          <a:endParaRPr lang="en-US" sz="2700" kern="1200"/>
        </a:p>
      </dsp:txBody>
      <dsp:txXfrm>
        <a:off x="0" y="2181701"/>
        <a:ext cx="6666833" cy="1090517"/>
      </dsp:txXfrm>
    </dsp:sp>
    <dsp:sp modelId="{03A1C745-F138-E249-A1FD-1BE64247C04C}">
      <dsp:nvSpPr>
        <dsp:cNvPr id="0" name=""/>
        <dsp:cNvSpPr/>
      </dsp:nvSpPr>
      <dsp:spPr>
        <a:xfrm>
          <a:off x="0" y="3272218"/>
          <a:ext cx="666683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8D61A4-973B-044F-A526-417425E079F2}">
      <dsp:nvSpPr>
        <dsp:cNvPr id="0" name=""/>
        <dsp:cNvSpPr/>
      </dsp:nvSpPr>
      <dsp:spPr>
        <a:xfrm>
          <a:off x="0" y="3272218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T" sz="2700" kern="1200"/>
            <a:t>Call for help fast! </a:t>
          </a:r>
          <a:endParaRPr lang="en-US" sz="2700" kern="1200"/>
        </a:p>
      </dsp:txBody>
      <dsp:txXfrm>
        <a:off x="0" y="3272218"/>
        <a:ext cx="6666833" cy="1090517"/>
      </dsp:txXfrm>
    </dsp:sp>
    <dsp:sp modelId="{ACA11341-D0B8-8E41-9CAD-8B47ECA0DBDC}">
      <dsp:nvSpPr>
        <dsp:cNvPr id="0" name=""/>
        <dsp:cNvSpPr/>
      </dsp:nvSpPr>
      <dsp:spPr>
        <a:xfrm>
          <a:off x="0" y="4362736"/>
          <a:ext cx="6666833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10C22B-C3C7-A64E-9AAF-4F8ABD606968}">
      <dsp:nvSpPr>
        <dsp:cNvPr id="0" name=""/>
        <dsp:cNvSpPr/>
      </dsp:nvSpPr>
      <dsp:spPr>
        <a:xfrm>
          <a:off x="0" y="4362736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T" sz="2700" kern="1200"/>
            <a:t>Good handover!</a:t>
          </a:r>
          <a:endParaRPr lang="en-US" sz="2700" kern="1200"/>
        </a:p>
      </dsp:txBody>
      <dsp:txXfrm>
        <a:off x="0" y="4362736"/>
        <a:ext cx="6666833" cy="1090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748B-CBCB-E31E-84B2-B10778FE2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C53D4-064B-858A-51DC-95E560C55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4C8B3-016D-8EBD-E657-EADEDE99B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0325-588C-2B48-B491-91CAC4643A2A}" type="datetimeFigureOut">
              <a:rPr lang="en-MT" smtClean="0"/>
              <a:t>10/04/2024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AE99C-C68F-856B-DE8A-4FD7A624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FC684-6965-7F19-E2AB-9C5B25CA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9A6F-F43F-124F-B237-1A4F4FB46CE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421148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8A37-3317-0F06-D5AD-F3E49087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DF0478-D08E-0C41-9B66-C99FA5F92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B43A2-71D5-7542-2E1C-36FB8641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0325-588C-2B48-B491-91CAC4643A2A}" type="datetimeFigureOut">
              <a:rPr lang="en-MT" smtClean="0"/>
              <a:t>10/04/2024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62D95-ACC5-D40F-BE1A-1E3BB32A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5738F-CA77-0366-EECB-4F0BBA6A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9A6F-F43F-124F-B237-1A4F4FB46CE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4391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7EBFA0-814B-CAC6-A7A0-A51C50BEF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86B57-85D0-F272-3014-F90BD9B86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67E5B-CE13-D351-EB33-2D00A5E1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0325-588C-2B48-B491-91CAC4643A2A}" type="datetimeFigureOut">
              <a:rPr lang="en-MT" smtClean="0"/>
              <a:t>10/04/2024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1DE5B-5DF0-9530-0E25-1F4CBA9E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BA2A-E319-B3DA-135D-7F1D7865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9A6F-F43F-124F-B237-1A4F4FB46CE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04992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E816-F5C2-AD0A-36EF-EB1A22D8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23A07-86A3-AC61-2D3D-FAE2095A6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6528-6727-16EA-BDA7-E32B3E0A9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0325-588C-2B48-B491-91CAC4643A2A}" type="datetimeFigureOut">
              <a:rPr lang="en-MT" smtClean="0"/>
              <a:t>10/04/2024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E829B-C450-B7AD-C63D-83B3DC12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FB04-F72C-9E68-84CB-D1EA5F63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9A6F-F43F-124F-B237-1A4F4FB46CE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05814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4689A-23B6-8356-44E4-9C5414689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0972F-FFC7-191B-9036-ED92FA5D5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70BE7-E288-BEBF-F312-C435378AC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0325-588C-2B48-B491-91CAC4643A2A}" type="datetimeFigureOut">
              <a:rPr lang="en-MT" smtClean="0"/>
              <a:t>10/04/2024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C2EA4-2695-D604-CF67-39068C0CA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F3CB5-9ABD-AE64-F068-0EEBBC4F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9A6F-F43F-124F-B237-1A4F4FB46CE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64710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54D77-38A7-A27B-C680-8965BD16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5C89C-D717-E597-3C30-14CFCE38C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578A0-34E7-6907-BBD7-FCB074401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DCD55-65E7-17C9-6CD4-AF51E159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0325-588C-2B48-B491-91CAC4643A2A}" type="datetimeFigureOut">
              <a:rPr lang="en-MT" smtClean="0"/>
              <a:t>10/04/2024</a:t>
            </a:fld>
            <a:endParaRPr 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D5F78-7CA6-6996-6BD1-1C098FC9B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8E6F1-ADA8-A032-0768-D603B512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9A6F-F43F-124F-B237-1A4F4FB46CE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50081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5061-6965-B4A1-6849-240C15AF4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A6B8A-3B9E-4527-3477-ABB5EF6C2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7BF85-1940-003E-88CF-8D86DB329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C0616-C59E-743F-9722-8FF45A614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59A96-AC7D-96C3-8A22-CE675887B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F88C48-E762-37BD-355A-E8BDE698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0325-588C-2B48-B491-91CAC4643A2A}" type="datetimeFigureOut">
              <a:rPr lang="en-MT" smtClean="0"/>
              <a:t>10/04/2024</a:t>
            </a:fld>
            <a:endParaRPr lang="en-M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942C5F-E6A9-D950-D5A6-B3C70630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B4404-63EF-7CE5-B7B1-9101F8AF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9A6F-F43F-124F-B237-1A4F4FB46CE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1331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1F04-A8FE-EB01-99FB-CF99BDCB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B807E0-5B9A-3B84-B4A9-7EC38F50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0325-588C-2B48-B491-91CAC4643A2A}" type="datetimeFigureOut">
              <a:rPr lang="en-MT" smtClean="0"/>
              <a:t>10/04/2024</a:t>
            </a:fld>
            <a:endParaRPr lang="en-M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241FB-DC58-620B-4056-0B18FCF3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235D9-4089-1825-AA65-AE7F9484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9A6F-F43F-124F-B237-1A4F4FB46CE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2821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F229E-31E4-A9DB-7EE5-A7EE1BD3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0325-588C-2B48-B491-91CAC4643A2A}" type="datetimeFigureOut">
              <a:rPr lang="en-MT" smtClean="0"/>
              <a:t>10/04/2024</a:t>
            </a:fld>
            <a:endParaRPr lang="en-M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A84E30-06CB-4AA5-1706-ACE71287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C535F-386F-E650-F15C-88FC16B8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9A6F-F43F-124F-B237-1A4F4FB46CE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86516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4E989-D60F-960C-C042-6C6F8818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B734C-8F16-0556-CEA8-EFA687609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C371F-9D4D-FF17-55EA-361CAF545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E84D6-818D-8C39-3708-341BBCDB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0325-588C-2B48-B491-91CAC4643A2A}" type="datetimeFigureOut">
              <a:rPr lang="en-MT" smtClean="0"/>
              <a:t>10/04/2024</a:t>
            </a:fld>
            <a:endParaRPr 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D0FCF-DCA0-A7DE-169A-9A79BB64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75C5E-367C-561B-7011-9BAFB5F1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9A6F-F43F-124F-B237-1A4F4FB46CE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06521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4E9ED-C4BA-8D17-6B1F-027EAF24F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BCAE67-C29B-50F2-A1A8-AAD3C5FD4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E075A-B3AF-8537-D547-7BA4552DF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D24B3-D58E-5E86-78EE-0100E1BBE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0325-588C-2B48-B491-91CAC4643A2A}" type="datetimeFigureOut">
              <a:rPr lang="en-MT" smtClean="0"/>
              <a:t>10/04/2024</a:t>
            </a:fld>
            <a:endParaRPr 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A63E5-2F6B-09A7-BECF-0424BD0A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45C41-9C52-D676-6945-75BF7208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9A6F-F43F-124F-B237-1A4F4FB46CE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75042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EE944E-EE89-DAA4-149F-D67E83431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EA65A-673C-B091-BDD0-448B95DC2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EA645-7A4D-BB75-3498-15C511532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920325-588C-2B48-B491-91CAC4643A2A}" type="datetimeFigureOut">
              <a:rPr lang="en-MT" smtClean="0"/>
              <a:t>10/04/2024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B85B-4A1D-51D2-1FE4-598537091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54EDB-E772-DF74-9349-7D2B44DBE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769A6F-F43F-124F-B237-1A4F4FB46CE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23019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firefighters in a street&#10;&#10;Description automatically generated">
            <a:extLst>
              <a:ext uri="{FF2B5EF4-FFF2-40B4-BE49-F238E27FC236}">
                <a16:creationId xmlns:a16="http://schemas.microsoft.com/office/drawing/2014/main" id="{B504E596-E16D-B134-3DA2-EC92448A04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0297" r="-1" b="23439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EDB2B2-D5C0-54DA-6893-4C2E63040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MT" sz="5600">
                <a:solidFill>
                  <a:schemeClr val="bg1"/>
                </a:solidFill>
              </a:rPr>
              <a:t>Out-of Hospital Trauma Management Cases – Essentials Relevant to the GP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78B86-3460-1964-D8AE-09FF495D5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MT">
                <a:solidFill>
                  <a:schemeClr val="bg1"/>
                </a:solidFill>
              </a:rPr>
              <a:t>Dr Nicole Marie Scicluna Calleja and Dr Mario Zerafa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7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BEA0E-A4A9-F661-5FEC-D472220E3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 - Breathing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E2124-16A9-E3EB-26AA-DE6CD72D4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3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3D65B-9FB7-2641-7E6C-F7F4C42E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MT" sz="4000">
                <a:solidFill>
                  <a:srgbClr val="FFFFFF"/>
                </a:solidFill>
              </a:rPr>
              <a:t>Breathing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B0D4D-2091-29B0-11A9-B5DFC15EB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MT" sz="2000"/>
              <a:t>RIPPA – Rate, Inspection, Palpation, Percussion, Auscultation</a:t>
            </a:r>
          </a:p>
          <a:p>
            <a:r>
              <a:rPr lang="en-MT" sz="2000"/>
              <a:t>Tracheal position </a:t>
            </a:r>
          </a:p>
          <a:p>
            <a:r>
              <a:rPr lang="en-MT" sz="2000"/>
              <a:t>Beware tension pneumothorax! </a:t>
            </a:r>
          </a:p>
          <a:p>
            <a:r>
              <a:rPr lang="en-MT" sz="2000"/>
              <a:t>Beware the back of the chest – stab wounds, flail chest (more than 2 ribs broken)</a:t>
            </a:r>
          </a:p>
          <a:p>
            <a:r>
              <a:rPr lang="en-MT" sz="2000"/>
              <a:t>Ventilation may be difficult or get more difficult</a:t>
            </a:r>
          </a:p>
          <a:p>
            <a:r>
              <a:rPr lang="en-MT" sz="2000"/>
              <a:t>Identify need for oxygen – SpO2 if possible </a:t>
            </a:r>
          </a:p>
        </p:txBody>
      </p:sp>
    </p:spTree>
    <p:extLst>
      <p:ext uri="{BB962C8B-B14F-4D97-AF65-F5344CB8AC3E}">
        <p14:creationId xmlns:p14="http://schemas.microsoft.com/office/powerpoint/2010/main" val="163324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4EECB-B1A4-94B8-5AF1-A133E042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 - Circulation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620DC-FC9A-5419-309D-6896804B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40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E43B9-43A7-0034-5058-4E438CF74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MT" sz="4000">
                <a:solidFill>
                  <a:srgbClr val="FFFFFF"/>
                </a:solidFill>
              </a:rPr>
              <a:t>Circulation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EF080-1C04-E46A-2203-6C9FBB09B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MT" sz="2000"/>
              <a:t>SHOCK: the major killer – inadequate perfusion!</a:t>
            </a:r>
          </a:p>
          <a:p>
            <a:r>
              <a:rPr lang="en-MT" sz="2000"/>
              <a:t>Hypovolemic, Obstructive, Cardiogenic, Neurogenic, Anaphylactic</a:t>
            </a:r>
          </a:p>
          <a:p>
            <a:r>
              <a:rPr lang="en-MT" sz="2000"/>
              <a:t>HR ↑↓, BP ↓, CRT &gt;2s, RR ↑↓</a:t>
            </a:r>
          </a:p>
          <a:p>
            <a:r>
              <a:rPr lang="en-MT" sz="2000"/>
              <a:t>Penetrating objects: to remove or not to remove?</a:t>
            </a:r>
          </a:p>
          <a:p>
            <a:r>
              <a:rPr lang="en-MT" sz="2000"/>
              <a:t>Venous access: preferable but only if available and possible (IV, IO)</a:t>
            </a:r>
          </a:p>
        </p:txBody>
      </p:sp>
    </p:spTree>
    <p:extLst>
      <p:ext uri="{BB962C8B-B14F-4D97-AF65-F5344CB8AC3E}">
        <p14:creationId xmlns:p14="http://schemas.microsoft.com/office/powerpoint/2010/main" val="163998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E43B9-43A7-0034-5058-4E438CF74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MT" sz="4000">
                <a:solidFill>
                  <a:srgbClr val="FFFFFF"/>
                </a:solidFill>
              </a:rPr>
              <a:t>Circulation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EF080-1C04-E46A-2203-6C9FBB09B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MT" sz="2000"/>
              <a:t>Prevent further haemorrhage!</a:t>
            </a:r>
          </a:p>
          <a:p>
            <a:pPr lvl="1"/>
            <a:r>
              <a:rPr lang="en-MT" sz="2000"/>
              <a:t>Direct pressure</a:t>
            </a:r>
          </a:p>
          <a:p>
            <a:pPr lvl="1"/>
            <a:r>
              <a:rPr lang="en-MT" sz="2000"/>
              <a:t>Tourniqets</a:t>
            </a:r>
          </a:p>
          <a:p>
            <a:pPr lvl="1"/>
            <a:r>
              <a:rPr lang="en-MT" sz="2000"/>
              <a:t>Pelvic binders</a:t>
            </a:r>
          </a:p>
          <a:p>
            <a:pPr lvl="1"/>
            <a:r>
              <a:rPr lang="en-MT" sz="2000"/>
              <a:t>Splinting long bones </a:t>
            </a:r>
          </a:p>
        </p:txBody>
      </p:sp>
    </p:spTree>
    <p:extLst>
      <p:ext uri="{BB962C8B-B14F-4D97-AF65-F5344CB8AC3E}">
        <p14:creationId xmlns:p14="http://schemas.microsoft.com/office/powerpoint/2010/main" val="4076731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around a person&#10;&#10;Description automatically generated">
            <a:extLst>
              <a:ext uri="{FF2B5EF4-FFF2-40B4-BE49-F238E27FC236}">
                <a16:creationId xmlns:a16="http://schemas.microsoft.com/office/drawing/2014/main" id="{9221F20E-6C08-B249-FD63-5B8C3F8D20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6531" b="1721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464DAC-4086-26FB-F558-EA2A8108A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Cardiac arrest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785E7-5938-FC45-26BA-0E835ECA1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42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0F2A4-C5FE-CD77-2A7A-7AFBE94B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T" dirty="0"/>
              <a:t>Cardiac arrest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82369-4E2C-9A05-9866-B0DDB2876D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T" dirty="0"/>
              <a:t>Traumatic Cardiac Arrest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AF61D2-4E56-7B43-E8BD-7BDC3E581D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MT" dirty="0"/>
              <a:t>ALS + Treat the cause</a:t>
            </a:r>
          </a:p>
          <a:p>
            <a:r>
              <a:rPr lang="en-MT" dirty="0"/>
              <a:t>Hypoxia, Hypovolemia</a:t>
            </a:r>
          </a:p>
          <a:p>
            <a:r>
              <a:rPr lang="en-MT" dirty="0"/>
              <a:t>Tension Ptx, Tamponade</a:t>
            </a:r>
          </a:p>
          <a:p>
            <a:r>
              <a:rPr lang="en-MT" dirty="0"/>
              <a:t>Very complex!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2953F4-3F2A-0602-2565-9F8D44E57E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MT" dirty="0"/>
              <a:t>Medical Cardiac Arrest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A8D5D6-A99E-C275-3F77-3108C292716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MT" dirty="0"/>
              <a:t>Treat as per ALS</a:t>
            </a:r>
          </a:p>
          <a:p>
            <a:r>
              <a:rPr lang="en-MT" dirty="0"/>
              <a:t>Call for help</a:t>
            </a:r>
          </a:p>
          <a:p>
            <a:r>
              <a:rPr lang="en-MT" dirty="0"/>
              <a:t>CPR</a:t>
            </a:r>
          </a:p>
          <a:p>
            <a:r>
              <a:rPr lang="en-MT" dirty="0"/>
              <a:t>Shock</a:t>
            </a:r>
          </a:p>
        </p:txBody>
      </p:sp>
    </p:spTree>
    <p:extLst>
      <p:ext uri="{BB962C8B-B14F-4D97-AF65-F5344CB8AC3E}">
        <p14:creationId xmlns:p14="http://schemas.microsoft.com/office/powerpoint/2010/main" val="1171898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B4A3D-BE63-1502-FBC2-1DEA6920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Specific Cases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4FE30-A740-56F8-C418-2B73DB4FA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58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90F056-0E29-AD99-7961-CC91C9983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Burns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CCD0B-E288-5F1E-4365-D5EF77C49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1727" y="649480"/>
            <a:ext cx="302530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Safety when assessing </a:t>
            </a:r>
          </a:p>
          <a:p>
            <a:r>
              <a:rPr lang="en-US" sz="2000"/>
              <a:t>Two major killers: Airway, Hypovolemia </a:t>
            </a:r>
          </a:p>
          <a:p>
            <a:r>
              <a:rPr lang="en-US" sz="2000"/>
              <a:t>Prevent further fluid loss, support airway</a:t>
            </a:r>
          </a:p>
        </p:txBody>
      </p:sp>
      <p:pic>
        <p:nvPicPr>
          <p:cNvPr id="6" name="Content Placeholder 5" descr="A diagram of a person's body&#10;&#10;Description automatically generated">
            <a:extLst>
              <a:ext uri="{FF2B5EF4-FFF2-40B4-BE49-F238E27FC236}">
                <a16:creationId xmlns:a16="http://schemas.microsoft.com/office/drawing/2014/main" id="{B0CC7E03-39F0-B955-AA07-EF46E639E6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3778" r="11260" b="1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33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3B140D-0903-A9D3-491D-84FF815DE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MT" sz="4000">
                <a:solidFill>
                  <a:srgbClr val="FFFFFF"/>
                </a:solidFill>
              </a:rPr>
              <a:t>Abdominal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0D8D0-4CCC-42FF-C9FF-A5071CBDE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MT" sz="2000"/>
              <a:t>Look for signs: bruising, guarding, flank pain or bruising, scrotal or labial bruising </a:t>
            </a:r>
          </a:p>
          <a:p>
            <a:r>
              <a:rPr lang="en-MT" sz="2000"/>
              <a:t>Mechanism of injury</a:t>
            </a:r>
          </a:p>
          <a:p>
            <a:r>
              <a:rPr lang="en-MT" sz="2000"/>
              <a:t>Alert if possible – hidden haemorrhage </a:t>
            </a:r>
          </a:p>
          <a:p>
            <a:endParaRPr lang="en-MT" sz="2000"/>
          </a:p>
        </p:txBody>
      </p:sp>
    </p:spTree>
    <p:extLst>
      <p:ext uri="{BB962C8B-B14F-4D97-AF65-F5344CB8AC3E}">
        <p14:creationId xmlns:p14="http://schemas.microsoft.com/office/powerpoint/2010/main" val="2934780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85028-7AD4-0F53-A5A3-7CEEB966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MT" sz="4000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8F5E2-084C-55F5-6D46-FA245C2B8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MT" sz="2000" dirty="0"/>
              <a:t>Cases</a:t>
            </a:r>
          </a:p>
          <a:p>
            <a:r>
              <a:rPr lang="en-MT" sz="2000" dirty="0"/>
              <a:t>Safety and Initial Assessment</a:t>
            </a:r>
          </a:p>
          <a:p>
            <a:r>
              <a:rPr lang="en-MT" sz="2000" dirty="0"/>
              <a:t>Airway, Breathing, Circulation </a:t>
            </a:r>
          </a:p>
          <a:p>
            <a:r>
              <a:rPr lang="en-MT" sz="2000" dirty="0"/>
              <a:t>Specific Cases</a:t>
            </a:r>
          </a:p>
          <a:p>
            <a:r>
              <a:rPr lang="en-MT" sz="2000" dirty="0"/>
              <a:t>Non-technical Skills</a:t>
            </a:r>
          </a:p>
          <a:p>
            <a:r>
              <a:rPr lang="en-MT" sz="2000" dirty="0"/>
              <a:t>Handover</a:t>
            </a:r>
          </a:p>
          <a:p>
            <a:r>
              <a:rPr lang="en-MT" sz="2000" dirty="0"/>
              <a:t>Conclusion</a:t>
            </a:r>
          </a:p>
          <a:p>
            <a:endParaRPr lang="en-MT" sz="2000" dirty="0"/>
          </a:p>
        </p:txBody>
      </p:sp>
    </p:spTree>
    <p:extLst>
      <p:ext uri="{BB962C8B-B14F-4D97-AF65-F5344CB8AC3E}">
        <p14:creationId xmlns:p14="http://schemas.microsoft.com/office/powerpoint/2010/main" val="537277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D1B9D-1CA8-4A3D-1C65-DD5A5A299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Pelvic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14337-3508-CFCC-E769-74748145F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1727" y="649480"/>
            <a:ext cx="302530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Have a look: obvious deformity? Bruising </a:t>
            </a:r>
          </a:p>
          <a:p>
            <a:r>
              <a:rPr lang="en-US" sz="2000"/>
              <a:t>Tenderness over hips </a:t>
            </a:r>
          </a:p>
          <a:p>
            <a:r>
              <a:rPr lang="en-US" sz="2000"/>
              <a:t>Can bleed fast? </a:t>
            </a:r>
          </a:p>
          <a:p>
            <a:r>
              <a:rPr lang="en-US" sz="2000"/>
              <a:t>Pelvic binder</a:t>
            </a:r>
          </a:p>
          <a:p>
            <a:pPr marL="0"/>
            <a:endParaRPr lang="en-US" sz="2000"/>
          </a:p>
        </p:txBody>
      </p:sp>
      <p:pic>
        <p:nvPicPr>
          <p:cNvPr id="6" name="Content Placeholder 5" descr="A black mannequin with a blue and orange belt&#10;&#10;Description automatically generated">
            <a:extLst>
              <a:ext uri="{FF2B5EF4-FFF2-40B4-BE49-F238E27FC236}">
                <a16:creationId xmlns:a16="http://schemas.microsoft.com/office/drawing/2014/main" id="{A466EF09-0364-ADE8-6EE7-D550B5B048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09502" y="1627051"/>
            <a:ext cx="3615776" cy="36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53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8B159-C853-AD6E-AB01-2A815C4D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Pregnancy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FEE62-7DAF-56D6-98F7-BF38AA575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1727" y="649480"/>
            <a:ext cx="302530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First trimester little injury risk; 2nd protected despite injury; 3rd trimester very much in danger</a:t>
            </a:r>
          </a:p>
          <a:p>
            <a:r>
              <a:rPr lang="en-US" sz="2000"/>
              <a:t>Placenta not as elastic as tissues  - may shear!</a:t>
            </a:r>
          </a:p>
          <a:p>
            <a:r>
              <a:rPr lang="en-US" sz="2000"/>
              <a:t>ABC are different in pregnant woman</a:t>
            </a:r>
          </a:p>
          <a:p>
            <a:r>
              <a:rPr lang="en-US" sz="2000"/>
              <a:t>Beware pre-ecclampsia </a:t>
            </a:r>
          </a:p>
          <a:p>
            <a:r>
              <a:rPr lang="en-US" sz="2000"/>
              <a:t>Handover gravid status to 112 </a:t>
            </a:r>
          </a:p>
        </p:txBody>
      </p:sp>
      <p:pic>
        <p:nvPicPr>
          <p:cNvPr id="7" name="Content Placeholder 6" descr="A pregnant person standing on a crosswalk&#10;&#10;Description automatically generated">
            <a:extLst>
              <a:ext uri="{FF2B5EF4-FFF2-40B4-BE49-F238E27FC236}">
                <a16:creationId xmlns:a16="http://schemas.microsoft.com/office/drawing/2014/main" id="{19AF6EFA-0473-0C02-E5F1-AD6CFD450F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8219" r="22252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84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E32C3-8CAF-AEDE-BD53-9E5FC8FE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MT" sz="4000">
                <a:solidFill>
                  <a:srgbClr val="FFFFFF"/>
                </a:solidFill>
              </a:rPr>
              <a:t>Head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96EF0-8350-8384-6C41-46C7C667D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MT" sz="2000" dirty="0"/>
              <a:t>Level of consciousness – AVPU? GCS?</a:t>
            </a:r>
          </a:p>
          <a:p>
            <a:r>
              <a:rPr lang="en-MT" sz="2000" dirty="0"/>
              <a:t>Suspect according to injury</a:t>
            </a:r>
          </a:p>
          <a:p>
            <a:r>
              <a:rPr lang="en-MT" sz="2000" dirty="0"/>
              <a:t>Anything obvious on examination: laceration, bruising, conscious level?</a:t>
            </a:r>
          </a:p>
          <a:p>
            <a:r>
              <a:rPr lang="en-MT" sz="2000" dirty="0"/>
              <a:t>Beware difficult airways – support and report </a:t>
            </a:r>
          </a:p>
        </p:txBody>
      </p:sp>
    </p:spTree>
    <p:extLst>
      <p:ext uri="{BB962C8B-B14F-4D97-AF65-F5344CB8AC3E}">
        <p14:creationId xmlns:p14="http://schemas.microsoft.com/office/powerpoint/2010/main" val="3046025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0B20A-08E3-6716-CDA1-18C16751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Spinal Injury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3AED3-157F-6FCF-8BDB-CC89206FF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1727" y="649480"/>
            <a:ext cx="302530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Very common, protect the cervical spine</a:t>
            </a:r>
          </a:p>
          <a:p>
            <a:pPr lvl="1"/>
            <a:r>
              <a:rPr lang="en-US" sz="2000"/>
              <a:t>MILS, Spinal blocks, Spinal boards, collars</a:t>
            </a:r>
          </a:p>
          <a:p>
            <a:r>
              <a:rPr lang="en-US" sz="2000"/>
              <a:t>Assess: neck pain, neurological signs.</a:t>
            </a:r>
          </a:p>
          <a:p>
            <a:r>
              <a:rPr lang="en-US" sz="2000"/>
              <a:t>The more severe the accident and other injuries, the more likely the damage to the spine.</a:t>
            </a:r>
          </a:p>
          <a:p>
            <a:r>
              <a:rPr lang="en-US" sz="2000"/>
              <a:t>Log-rolling </a:t>
            </a:r>
          </a:p>
          <a:p>
            <a:r>
              <a:rPr lang="en-US" sz="2000"/>
              <a:t>Neurogenic shock: signs of shock with ↓HR</a:t>
            </a:r>
          </a:p>
        </p:txBody>
      </p:sp>
      <p:pic>
        <p:nvPicPr>
          <p:cNvPr id="7" name="Content Placeholder 6" descr="A group of people looking at a person lying on a stretcher&#10;&#10;Description automatically generated">
            <a:extLst>
              <a:ext uri="{FF2B5EF4-FFF2-40B4-BE49-F238E27FC236}">
                <a16:creationId xmlns:a16="http://schemas.microsoft.com/office/drawing/2014/main" id="{E8C018FF-27EF-75A1-21C6-430B6AA9AC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2740" r="17731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70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4D505D-2002-FB7D-1CB7-4829A79AE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MT" sz="4000">
                <a:solidFill>
                  <a:srgbClr val="FFFFFF"/>
                </a:solidFill>
              </a:rPr>
              <a:t>Injuries to Extremities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64A3E-33AA-2B43-8417-45C2DE75E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MT" sz="2000"/>
              <a:t>These can be dangerous and bleed!</a:t>
            </a:r>
          </a:p>
          <a:p>
            <a:r>
              <a:rPr lang="en-MT" sz="2000"/>
              <a:t>Possible broken bones: swelling, bruising, tenderness, obvious deformities – splinting and possibly need tourniquets </a:t>
            </a:r>
          </a:p>
          <a:p>
            <a:r>
              <a:rPr lang="en-MT" sz="2000"/>
              <a:t>Blast injuries – beware bleeds, wounds + contamination, projectiles, severe swelling, burns </a:t>
            </a:r>
          </a:p>
          <a:p>
            <a:endParaRPr lang="en-MT" sz="2000"/>
          </a:p>
        </p:txBody>
      </p:sp>
    </p:spTree>
    <p:extLst>
      <p:ext uri="{BB962C8B-B14F-4D97-AF65-F5344CB8AC3E}">
        <p14:creationId xmlns:p14="http://schemas.microsoft.com/office/powerpoint/2010/main" val="1974120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B32FEC-0CDC-3D4B-BC37-37F42CAFC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FDF679A-1B01-DAA9-7CEB-1CF5548B3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48D2E0-CB47-C5C0-3B35-597877E65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211C17-B0EE-E562-44ED-EDED57B55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7546B5-B31C-67ED-527F-C700BE101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F29258-B021-8ED1-B0C7-E8609389F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DB71C8-7732-D438-47B1-5A15A5240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CA4634-9BF2-7C39-1522-E71D82543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6E23A-0305-EBF9-E823-6B4C1CE8D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MT" sz="4000">
                <a:solidFill>
                  <a:srgbClr val="FFFFFF"/>
                </a:solidFill>
              </a:rPr>
              <a:t>Paediatrics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D2961-3F61-7815-6175-25CDE10A6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MT" sz="3200" dirty="0"/>
              <a:t>Some special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280602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AB391-A4BC-744A-BD5E-7AFFD1011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MT" sz="4000">
                <a:solidFill>
                  <a:srgbClr val="FFFFFF"/>
                </a:solidFill>
              </a:rPr>
              <a:t>Paediatrics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2E184-5E78-C7B7-2A85-4DBFEC0EE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MT" sz="2400" dirty="0"/>
              <a:t>Major trauma is relatively rare, BUT</a:t>
            </a:r>
          </a:p>
          <a:p>
            <a:r>
              <a:rPr lang="en-MT" sz="2400" dirty="0"/>
              <a:t>Leading cause of death above 1yo</a:t>
            </a:r>
          </a:p>
          <a:p>
            <a:r>
              <a:rPr lang="en-MT" sz="2400" dirty="0"/>
              <a:t>10% of all trauma fatalities occur in under 16yo</a:t>
            </a:r>
          </a:p>
          <a:p>
            <a:r>
              <a:rPr lang="en-MT" sz="2400" dirty="0"/>
              <a:t>Traumatic brain injury is leading cause of death and disability in all paediatric age groups</a:t>
            </a:r>
          </a:p>
          <a:p>
            <a:r>
              <a:rPr lang="en-MT" sz="2400" dirty="0"/>
              <a:t>Chest injuries are second</a:t>
            </a:r>
          </a:p>
          <a:p>
            <a:r>
              <a:rPr lang="en-MT" sz="2400" dirty="0"/>
              <a:t>Uncontrolled haemorrhage is the leading cause of </a:t>
            </a:r>
            <a:r>
              <a:rPr lang="en-MT" sz="2400" b="1" u="sng" dirty="0"/>
              <a:t>preventable</a:t>
            </a:r>
            <a:r>
              <a:rPr lang="en-MT" sz="2400" dirty="0"/>
              <a:t> death in children</a:t>
            </a:r>
          </a:p>
          <a:p>
            <a:r>
              <a:rPr lang="en-MT" b="1" u="sng" dirty="0"/>
              <a:t>No place</a:t>
            </a:r>
            <a:r>
              <a:rPr lang="en-MT" b="1" dirty="0"/>
              <a:t> </a:t>
            </a:r>
            <a:r>
              <a:rPr lang="en-MT" dirty="0"/>
              <a:t>for </a:t>
            </a:r>
            <a:r>
              <a:rPr lang="en-MT" sz="2400" b="1" dirty="0"/>
              <a:t>HYPOTENSIVE resuscitation in children</a:t>
            </a:r>
          </a:p>
          <a:p>
            <a:r>
              <a:rPr lang="en-MT" sz="2400" dirty="0"/>
              <a:t>Very prone to HYPOTHERMIA</a:t>
            </a:r>
          </a:p>
          <a:p>
            <a:endParaRPr lang="en-MT" sz="2000" dirty="0"/>
          </a:p>
        </p:txBody>
      </p:sp>
    </p:spTree>
    <p:extLst>
      <p:ext uri="{BB962C8B-B14F-4D97-AF65-F5344CB8AC3E}">
        <p14:creationId xmlns:p14="http://schemas.microsoft.com/office/powerpoint/2010/main" val="2637830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5CEDA3-C64E-CD2E-772B-8B8DD332B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FE55FC4-1822-C188-E030-DFCC825E8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E794294-E7CC-9803-5244-EB57C7C6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A84384-ABBD-B8C1-6849-48AA05C68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43DE5C-2A61-90A8-FD11-E3EA811C9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ABFAC-3954-7536-F9E0-6EA416D60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047071-7F9E-EB7E-0375-B55DFC63B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86827D-F22B-3418-6EB1-D3FFE3D03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CB105-1F99-7750-4498-38BDD8D47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MT" sz="4000">
                <a:solidFill>
                  <a:srgbClr val="FFFFFF"/>
                </a:solidFill>
              </a:rPr>
              <a:t>Paediatrics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497DC-FB8F-E99B-458A-6621F89CA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MT" dirty="0"/>
              <a:t>cABC approach (same as in adults)</a:t>
            </a:r>
          </a:p>
          <a:p>
            <a:pPr algn="ctr"/>
            <a:r>
              <a:rPr lang="en-MT" sz="2000" dirty="0"/>
              <a:t>(5 second round)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400" dirty="0"/>
              <a:t>c = major haemorrhage</a:t>
            </a:r>
          </a:p>
          <a:p>
            <a:r>
              <a:rPr lang="en-GB" sz="2400" dirty="0"/>
              <a:t>A = airway obstruction</a:t>
            </a:r>
          </a:p>
          <a:p>
            <a:r>
              <a:rPr lang="en-GB" sz="2400" dirty="0"/>
              <a:t>B = chest injuries</a:t>
            </a:r>
          </a:p>
          <a:p>
            <a:r>
              <a:rPr lang="en-GB" sz="2400" dirty="0"/>
              <a:t>C = circulatory shock</a:t>
            </a:r>
            <a:endParaRPr lang="en-MT" sz="2400" dirty="0"/>
          </a:p>
          <a:p>
            <a:endParaRPr lang="en-MT" sz="2000" dirty="0"/>
          </a:p>
        </p:txBody>
      </p:sp>
    </p:spTree>
    <p:extLst>
      <p:ext uri="{BB962C8B-B14F-4D97-AF65-F5344CB8AC3E}">
        <p14:creationId xmlns:p14="http://schemas.microsoft.com/office/powerpoint/2010/main" val="3428053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52C4BF-D890-C85C-1508-F1FEDC693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97E35EC-CE9A-FF5C-2346-7856E246A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4D69E7-E9AE-E2FA-9279-8FC9F06C0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921F87-7641-A378-4F03-617AA3CF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EE7408-3681-B3C0-4670-B6780C708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9A0D63-69C3-953C-FAC2-412BF7CDE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3AC9118-153D-BC97-64FA-ADBFCC5CE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10F453-50A1-D088-C553-919D1CC77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36790-8B3C-23B8-2F16-C9247F2A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MT" sz="4000">
                <a:solidFill>
                  <a:srgbClr val="FFFFFF"/>
                </a:solidFill>
              </a:rPr>
              <a:t>Paediatrics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9E59B-D409-5D48-D9D3-85710096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MT" dirty="0"/>
              <a:t>AIRWAY and BREATHING</a:t>
            </a:r>
            <a:endParaRPr lang="en-MT" sz="2000" dirty="0"/>
          </a:p>
          <a:p>
            <a:r>
              <a:rPr lang="en-MT" sz="2000" dirty="0"/>
              <a:t>Start by talking to child, introduce yourself, explain, comfort (if appropriate) – this also allows neuro assessment.</a:t>
            </a:r>
          </a:p>
          <a:p>
            <a:r>
              <a:rPr lang="en-MT" sz="2000" dirty="0"/>
              <a:t>If any sign of airway obstruction, provide basic airway management. ( NB Airway adjuncts! )</a:t>
            </a:r>
          </a:p>
          <a:p>
            <a:r>
              <a:rPr lang="en-MT" sz="2000" dirty="0"/>
              <a:t>Beware blood in airway, also vomit, swollen tongue.</a:t>
            </a:r>
          </a:p>
          <a:p>
            <a:r>
              <a:rPr lang="en-MT" sz="2000" dirty="0"/>
              <a:t>NB: </a:t>
            </a:r>
            <a:r>
              <a:rPr lang="en-MT" sz="2000" b="1" dirty="0"/>
              <a:t>Chest movement on its own is NOT a sign of breathing</a:t>
            </a:r>
            <a:r>
              <a:rPr lang="en-MT" sz="2000" dirty="0"/>
              <a:t>: Airway can still be obstructed or at risk.</a:t>
            </a:r>
          </a:p>
        </p:txBody>
      </p:sp>
    </p:spTree>
    <p:extLst>
      <p:ext uri="{BB962C8B-B14F-4D97-AF65-F5344CB8AC3E}">
        <p14:creationId xmlns:p14="http://schemas.microsoft.com/office/powerpoint/2010/main" val="3813149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C7FD8-2E65-59B0-DD2B-2F08101B3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D69982-F503-F5A3-4038-1F6C085BF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5DEBBE-23E8-8A88-A31A-724B1C027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7D72EB-05F0-5377-2EC1-148BF36E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62FE97-1221-97DE-8BCE-B116992E7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49502D-55EA-E248-9150-A154B1C5A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9234BEE-6586-11FE-E271-C00DF79D3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2E17C2-C632-4D7A-32E8-A5F97CB52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A718E-29FE-5519-1E10-A23131A83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MT" sz="4000">
                <a:solidFill>
                  <a:srgbClr val="FFFFFF"/>
                </a:solidFill>
              </a:rPr>
              <a:t>Paediatrics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285DF-1DA1-96B2-4C8A-E72CC5A03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MT" dirty="0"/>
              <a:t>AIRWAY and BREATHING</a:t>
            </a:r>
            <a:endParaRPr lang="en-MT" sz="2000" dirty="0"/>
          </a:p>
          <a:p>
            <a:endParaRPr lang="en-MT" sz="2000" dirty="0"/>
          </a:p>
          <a:p>
            <a:r>
              <a:rPr lang="en-MT" sz="2000" dirty="0"/>
              <a:t>Assess breathing pattern – can be difficult if child is crying, but it can be helped by reassurance +/- analgesia</a:t>
            </a:r>
          </a:p>
          <a:p>
            <a:r>
              <a:rPr lang="en-MT" sz="2000" dirty="0"/>
              <a:t>Rate, symmetry, work of breathing, </a:t>
            </a:r>
            <a:r>
              <a:rPr lang="en-MT" sz="2000" b="1" dirty="0"/>
              <a:t>effecftivity</a:t>
            </a:r>
          </a:p>
          <a:p>
            <a:r>
              <a:rPr lang="en-MT" sz="2000" b="1" dirty="0"/>
              <a:t>Inspect, palpate, percuss, auscultate </a:t>
            </a:r>
            <a:r>
              <a:rPr lang="en-MT" sz="2000" dirty="0"/>
              <a:t>the</a:t>
            </a:r>
            <a:r>
              <a:rPr lang="en-MT" sz="2000" b="1" dirty="0"/>
              <a:t> </a:t>
            </a:r>
            <a:r>
              <a:rPr lang="en-MT" sz="2000" dirty="0"/>
              <a:t>chest (pulmonary contusions are commonest thoracic injury and may not be obvious initially)</a:t>
            </a:r>
          </a:p>
          <a:p>
            <a:r>
              <a:rPr lang="en-MT" sz="2000" b="1" dirty="0"/>
              <a:t>Inspect, palpate the neck</a:t>
            </a:r>
            <a:endParaRPr lang="en-MT" sz="2000" dirty="0"/>
          </a:p>
          <a:p>
            <a:r>
              <a:rPr lang="en-MT" sz="2000" dirty="0"/>
              <a:t>Bag, valve, mask (</a:t>
            </a:r>
            <a:r>
              <a:rPr lang="en-MT" sz="2000" b="1" dirty="0"/>
              <a:t>BVM</a:t>
            </a:r>
            <a:r>
              <a:rPr lang="en-MT" sz="2000" dirty="0"/>
              <a:t>) ventilation (or mouth to mouth/nose) can be helpful in most cases until expert help arrives.</a:t>
            </a:r>
          </a:p>
          <a:p>
            <a:endParaRPr lang="en-MT" sz="2000" dirty="0"/>
          </a:p>
        </p:txBody>
      </p:sp>
    </p:spTree>
    <p:extLst>
      <p:ext uri="{BB962C8B-B14F-4D97-AF65-F5344CB8AC3E}">
        <p14:creationId xmlns:p14="http://schemas.microsoft.com/office/powerpoint/2010/main" val="245749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699EBD07-7968-467C-82EE-7283E4651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group of firefighters spraying water on a building&#10;&#10;Description automatically generated">
            <a:extLst>
              <a:ext uri="{FF2B5EF4-FFF2-40B4-BE49-F238E27FC236}">
                <a16:creationId xmlns:a16="http://schemas.microsoft.com/office/drawing/2014/main" id="{5B4F7A4E-012B-B887-8361-AD4A4125CC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002" b="14623"/>
          <a:stretch/>
        </p:blipFill>
        <p:spPr>
          <a:xfrm>
            <a:off x="20" y="10"/>
            <a:ext cx="6095979" cy="5143487"/>
          </a:xfrm>
          <a:prstGeom prst="rect">
            <a:avLst/>
          </a:prstGeom>
        </p:spPr>
      </p:pic>
      <p:pic>
        <p:nvPicPr>
          <p:cNvPr id="7" name="Content Placeholder 6" descr="A car accident on a street with people around it&#10;&#10;Description automatically generated">
            <a:extLst>
              <a:ext uri="{FF2B5EF4-FFF2-40B4-BE49-F238E27FC236}">
                <a16:creationId xmlns:a16="http://schemas.microsoft.com/office/drawing/2014/main" id="{6BB072C3-CD69-DF57-4CAA-E15BB7AF11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4074" b="1551"/>
          <a:stretch/>
        </p:blipFill>
        <p:spPr>
          <a:xfrm>
            <a:off x="6096000" y="10"/>
            <a:ext cx="6095999" cy="5143487"/>
          </a:xfrm>
          <a:prstGeom prst="rect">
            <a:avLst/>
          </a:prstGeom>
        </p:spPr>
      </p:pic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143498"/>
            <a:ext cx="12192000" cy="1714502"/>
          </a:xfrm>
          <a:prstGeom prst="rect">
            <a:avLst/>
          </a:prstGeom>
          <a:ln>
            <a:noFill/>
          </a:ln>
          <a:effectLst>
            <a:outerShdw blurRad="596900" dist="330200" dir="1080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AF414C-FB6B-AB72-57DD-D73197C04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5" y="5405955"/>
            <a:ext cx="7015500" cy="11714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3416197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FF4CCE-74DA-5B10-BFA2-1C44D4A2C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837F0-0650-FAEF-6235-61129F7F8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6EADC0E-2B34-1AFD-13FD-588168FFC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D44E40-75CD-95A7-4A7F-509E79E59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B862AC-EC30-E810-A680-571978430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FF904B-FBB0-5AA4-0B49-19913A4B8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A09C0A8-2CA8-5299-8380-36C4D416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1E2E56-3DFE-D588-1FA9-5D57DB79C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FDDB9-8C96-7F71-DEFF-C1143474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MT" sz="4000">
                <a:solidFill>
                  <a:srgbClr val="FFFFFF"/>
                </a:solidFill>
              </a:rPr>
              <a:t>Paediatrics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FB5D1-14B3-0942-6939-4BBE06DC8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MT" dirty="0"/>
              <a:t>Circulation</a:t>
            </a:r>
          </a:p>
          <a:p>
            <a:r>
              <a:rPr lang="en-MT" sz="2000" dirty="0"/>
              <a:t>Stem any obvious bleeding. (NB scalp lacerations)</a:t>
            </a:r>
          </a:p>
          <a:p>
            <a:r>
              <a:rPr lang="en-MT" sz="2000" dirty="0"/>
              <a:t>Monitoring of pulse rate is very important especially the trend (Crying, anxiety, and pain effect HR).</a:t>
            </a:r>
          </a:p>
          <a:p>
            <a:r>
              <a:rPr lang="en-MT" sz="2000" dirty="0"/>
              <a:t>SpO</a:t>
            </a:r>
            <a:r>
              <a:rPr lang="en-MT" sz="2000" baseline="-25000" dirty="0"/>
              <a:t>2</a:t>
            </a:r>
            <a:r>
              <a:rPr lang="en-MT" sz="2000" dirty="0"/>
              <a:t> and BP can be difficult to determine in a restless child</a:t>
            </a:r>
          </a:p>
          <a:p>
            <a:r>
              <a:rPr lang="en-MT" sz="2000" dirty="0"/>
              <a:t>CRT and ECG if available are very helpful.</a:t>
            </a:r>
          </a:p>
          <a:p>
            <a:r>
              <a:rPr lang="en-MT" sz="2000" dirty="0"/>
              <a:t>NB Children compenstae for hypovolamia with increase in HR. </a:t>
            </a:r>
          </a:p>
          <a:p>
            <a:r>
              <a:rPr lang="en-MT" sz="2000" dirty="0"/>
              <a:t>Drop in BP is a very late sign and means decompensation has occurred</a:t>
            </a:r>
          </a:p>
          <a:p>
            <a:r>
              <a:rPr lang="en-MT" sz="2000" dirty="0"/>
              <a:t>BRADYCARDIA in a shocked child usually means CARDIAC ARREST is </a:t>
            </a:r>
            <a:r>
              <a:rPr lang="en-MT" sz="2000" b="1" dirty="0"/>
              <a:t>imminent</a:t>
            </a:r>
            <a:r>
              <a:rPr lang="en-M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99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8A59E9-1F56-481E-C5BB-13465B368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BBD1787-3A2B-F629-144B-54A501B18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16D5E30-69C9-F043-53A3-8817F2F8F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9A1C7-0DA6-5B2E-9CC6-0E486BE71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3FE948-D108-5E18-893A-E1DF6E6BD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B6B390-2A2B-93F9-7249-B28230529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1E9EBA9-B6A1-9559-8EA0-80BD5425A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B6FB6F-AE56-F314-2B4C-13C7EB4F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78AB1-C961-F0E0-4BAE-96C492860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MT" sz="4000">
                <a:solidFill>
                  <a:srgbClr val="FFFFFF"/>
                </a:solidFill>
              </a:rPr>
              <a:t>Paediatrics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72802-B2F5-33F8-4DDF-6F3F3E341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MT" sz="2400" dirty="0"/>
              <a:t>Cervical Spine</a:t>
            </a:r>
            <a:endParaRPr lang="en-MT" sz="1800" dirty="0"/>
          </a:p>
          <a:p>
            <a:r>
              <a:rPr lang="en-MT" sz="2000" dirty="0"/>
              <a:t>Spinal immobilization: ONLY in coopeartive or unconscious children – SHOULD NEVER BE ENFORCED</a:t>
            </a:r>
          </a:p>
          <a:p>
            <a:r>
              <a:rPr lang="en-MT" sz="2000" dirty="0"/>
              <a:t>In &lt; 8 yo children, C1 – C3 are the commonest C vertebrae injured</a:t>
            </a:r>
          </a:p>
          <a:p>
            <a:endParaRPr lang="en-MT" sz="2000" dirty="0"/>
          </a:p>
          <a:p>
            <a:endParaRPr lang="en-MT" sz="2000" dirty="0"/>
          </a:p>
          <a:p>
            <a:r>
              <a:rPr lang="en-MT" sz="2400" dirty="0"/>
              <a:t>Vertebral column and spinal cord injuries</a:t>
            </a:r>
            <a:endParaRPr lang="en-MT" sz="2000" dirty="0"/>
          </a:p>
          <a:p>
            <a:r>
              <a:rPr lang="en-MT" sz="2000" dirty="0"/>
              <a:t>Thoracic and lumbar vertebrae injuries are rare but are commonest in multiply injured.</a:t>
            </a:r>
          </a:p>
          <a:p>
            <a:r>
              <a:rPr lang="en-MT" sz="2000" dirty="0"/>
              <a:t>In &gt;10yo, 44% of vertebral column and spinal cord injuries are due to sport  / recreational activities</a:t>
            </a:r>
          </a:p>
          <a:p>
            <a:endParaRPr lang="en-MT" sz="2000" dirty="0"/>
          </a:p>
        </p:txBody>
      </p:sp>
    </p:spTree>
    <p:extLst>
      <p:ext uri="{BB962C8B-B14F-4D97-AF65-F5344CB8AC3E}">
        <p14:creationId xmlns:p14="http://schemas.microsoft.com/office/powerpoint/2010/main" val="3045592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49FBE1-EF58-03B0-2660-F6ECC65D4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FA657-DC56-2743-8DA3-8084BE001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9FDCA-A734-3F34-7FE1-25672A128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57AB1-C24D-EB85-4BF5-5EEBE6BF7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1FAB70-66AB-A6D4-89A7-B18420155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DB89D-AF7B-BC2B-202F-BA6E0535D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992E58E-AF36-FEB4-9C99-F892D3E3D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2EC2DC-9723-7CA6-8BA6-0795E5A72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F0DC7-D470-900A-592C-6D8CB8EE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MT" sz="4000" dirty="0">
                <a:solidFill>
                  <a:srgbClr val="FFFFFF"/>
                </a:solidFill>
              </a:rPr>
              <a:t>Paediatrics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6F9DD-3F57-21B3-78A4-40B177D2D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MT" sz="3200" dirty="0"/>
              <a:t>Brain injury</a:t>
            </a:r>
          </a:p>
          <a:p>
            <a:r>
              <a:rPr lang="en-MT" sz="2400" dirty="0"/>
              <a:t>Isolated head injury occurs in &gt; 50% of severely injured children</a:t>
            </a:r>
          </a:p>
          <a:p>
            <a:r>
              <a:rPr lang="en-MT" sz="2400" dirty="0"/>
              <a:t>Leading cause of death and permanent disability</a:t>
            </a:r>
          </a:p>
          <a:p>
            <a:r>
              <a:rPr lang="en-MT" sz="2400" dirty="0"/>
              <a:t>20% of traumatic brain injury require emergency craniotomy for evacuation of sub- or extradural haematoma</a:t>
            </a:r>
          </a:p>
          <a:p>
            <a:r>
              <a:rPr lang="en-MT" sz="2400" dirty="0"/>
              <a:t>Done as fast as possible, &lt; 4h from time of injury</a:t>
            </a:r>
          </a:p>
        </p:txBody>
      </p:sp>
    </p:spTree>
    <p:extLst>
      <p:ext uri="{BB962C8B-B14F-4D97-AF65-F5344CB8AC3E}">
        <p14:creationId xmlns:p14="http://schemas.microsoft.com/office/powerpoint/2010/main" val="2231010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6DF166-750C-8F92-0F5D-87ABC1842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F8A362-5AD6-B465-6715-C511B9D2A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1C34E8-93E4-193A-4F7B-A0FC43C99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810FF3-2CBE-86CE-CF28-952A993DA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09D66F-4C4F-28C8-D884-0FBC1252E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AD26DF-774E-5717-4090-317846BD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33B50A-BE17-4CED-B058-13AEA71A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223019-5A8E-0E1C-2AEF-61B773176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18A7C-609F-B4A3-7F93-FDD77B91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MT" sz="4000">
                <a:solidFill>
                  <a:srgbClr val="FFFFFF"/>
                </a:solidFill>
              </a:rPr>
              <a:t>Paediatrics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5B6C1-6FDA-1351-97D3-DF1846D29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MT" sz="2400" dirty="0"/>
              <a:t> Abdominal injury (including pelvic fracture)</a:t>
            </a:r>
          </a:p>
          <a:p>
            <a:endParaRPr lang="en-MT" sz="2000" dirty="0"/>
          </a:p>
          <a:p>
            <a:r>
              <a:rPr lang="en-MT" sz="2000" dirty="0"/>
              <a:t>Third most common injuries after head and extremity</a:t>
            </a:r>
          </a:p>
          <a:p>
            <a:r>
              <a:rPr lang="en-MT" sz="2000" dirty="0"/>
              <a:t>Commonest cause of circulatory shock</a:t>
            </a:r>
          </a:p>
          <a:p>
            <a:r>
              <a:rPr lang="en-MT" sz="2000" dirty="0"/>
              <a:t>Solid abdominal organs are relativly larger and less protected than in adults</a:t>
            </a:r>
          </a:p>
          <a:p>
            <a:r>
              <a:rPr lang="en-MT" sz="2000" dirty="0"/>
              <a:t>90% of these injuries can be managed conservatively or with interventional radiology</a:t>
            </a:r>
          </a:p>
          <a:p>
            <a:r>
              <a:rPr lang="en-MT" sz="2000" b="1" dirty="0"/>
              <a:t>Blood transfusion </a:t>
            </a:r>
            <a:r>
              <a:rPr lang="en-MT" sz="2000" dirty="0"/>
              <a:t>still necessary</a:t>
            </a:r>
          </a:p>
          <a:p>
            <a:r>
              <a:rPr lang="en-MT" sz="2000" dirty="0"/>
              <a:t>Respiratory compromise can complicate abdominal injury</a:t>
            </a:r>
          </a:p>
          <a:p>
            <a:r>
              <a:rPr lang="en-MT" sz="2000" dirty="0"/>
              <a:t>Injuries to pancreas and duodenum are typical of bicycle handlebar trauma</a:t>
            </a:r>
          </a:p>
        </p:txBody>
      </p:sp>
    </p:spTree>
    <p:extLst>
      <p:ext uri="{BB962C8B-B14F-4D97-AF65-F5344CB8AC3E}">
        <p14:creationId xmlns:p14="http://schemas.microsoft.com/office/powerpoint/2010/main" val="3315503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F318B1-39D8-552D-DB8D-2103AD347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2BC51C8-E6C2-C3C5-2976-EAE5424D5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457982-AB7F-9678-179A-1E1C6187B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E8768C-2D75-2A7D-FBE3-DC41F0D68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CBDC02-7CE2-116A-6008-304D43CD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6D43E1-4DB8-81DC-95CA-E6A417C7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9BD1287-CE9A-8224-CFB2-EEFE2E3C1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04E730-B706-2882-304C-7224E7C5C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64CF7-26EB-78B3-719B-DA052000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MT" sz="4000">
                <a:solidFill>
                  <a:srgbClr val="FFFFFF"/>
                </a:solidFill>
              </a:rPr>
              <a:t>Paediatrics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C50E-B41A-21BB-FA44-BB81C0D30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MT" dirty="0"/>
              <a:t>Limb injuries</a:t>
            </a:r>
          </a:p>
          <a:p>
            <a:endParaRPr lang="en-MT" dirty="0"/>
          </a:p>
          <a:p>
            <a:r>
              <a:rPr lang="en-MT" sz="2000" dirty="0"/>
              <a:t>Rarely a cause of mortality on their own but ofc may be associated with more serious internal injuries</a:t>
            </a:r>
          </a:p>
          <a:p>
            <a:r>
              <a:rPr lang="en-MT" sz="2000" dirty="0"/>
              <a:t>No need for immediate definitive repair</a:t>
            </a:r>
          </a:p>
          <a:p>
            <a:r>
              <a:rPr lang="en-MT" sz="2000" dirty="0"/>
              <a:t>Stabilisation of long bone #s is an important part of initial resuscitaion as it reduces blood loss, pain and incidence of multiple organ dysfunction syndrome</a:t>
            </a:r>
          </a:p>
          <a:p>
            <a:endParaRPr lang="en-MT" sz="2000" dirty="0"/>
          </a:p>
        </p:txBody>
      </p:sp>
    </p:spTree>
    <p:extLst>
      <p:ext uri="{BB962C8B-B14F-4D97-AF65-F5344CB8AC3E}">
        <p14:creationId xmlns:p14="http://schemas.microsoft.com/office/powerpoint/2010/main" val="2766136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EB8E94-267B-98D9-8948-B901C114E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8CE829-4CF3-35E2-B4D2-95BF98763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702A5C-8330-633F-C1DA-AE38BDF36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8B19A8-EC0C-C9CE-6DFF-397D013CE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23441A-067D-12EE-6AC4-66C17B0DA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D21EF6-51F9-E38A-93B9-9843111CD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3097103-5A21-F341-1D9E-43425970F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5EA499-9D2B-B2D8-ED42-CFD1C18FD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CB792-A8FE-EC53-501F-0BE8A0A8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MT" sz="4000">
                <a:solidFill>
                  <a:srgbClr val="FFFFFF"/>
                </a:solidFill>
              </a:rPr>
              <a:t>Paediatrics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ECF07-3AA9-7097-9B1F-A68E71A6B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MT" sz="2400" dirty="0"/>
              <a:t>Beware non-accidental injury !</a:t>
            </a:r>
          </a:p>
          <a:p>
            <a:endParaRPr lang="en-MT" sz="2000" dirty="0"/>
          </a:p>
          <a:p>
            <a:r>
              <a:rPr lang="en-MT" sz="2000" dirty="0"/>
              <a:t>History and type of injury incompatible</a:t>
            </a:r>
          </a:p>
          <a:p>
            <a:r>
              <a:rPr lang="en-MT" sz="2000" dirty="0"/>
              <a:t>Unexplained delay to seek medical help</a:t>
            </a:r>
          </a:p>
          <a:p>
            <a:r>
              <a:rPr lang="en-GB" sz="2000" dirty="0"/>
              <a:t>C</a:t>
            </a:r>
            <a:r>
              <a:rPr lang="en-MT" sz="2000" dirty="0"/>
              <a:t>hange in the story with passing of time </a:t>
            </a:r>
          </a:p>
          <a:p>
            <a:r>
              <a:rPr lang="en-GB" sz="2000" dirty="0"/>
              <a:t>B</a:t>
            </a:r>
            <a:r>
              <a:rPr lang="en-MT" sz="2000" dirty="0"/>
              <a:t>one fractues in non-mobile child</a:t>
            </a:r>
          </a:p>
          <a:p>
            <a:r>
              <a:rPr lang="en-MT" sz="2000" dirty="0"/>
              <a:t>Extent of scalds or burns incompatible with history</a:t>
            </a:r>
          </a:p>
          <a:p>
            <a:endParaRPr lang="en-MT" sz="2000" dirty="0"/>
          </a:p>
          <a:p>
            <a:r>
              <a:rPr lang="en-MT" sz="2400" dirty="0"/>
              <a:t>Be familiar with reporting procedure</a:t>
            </a:r>
          </a:p>
          <a:p>
            <a:pPr marL="0" indent="0">
              <a:buNone/>
            </a:pPr>
            <a:r>
              <a:rPr lang="en-MT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5699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6448A-89CE-4CB9-B3DF-0D0661A0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Non-technical Skills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850C3-DB66-DEB2-542C-2B89985C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121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26B374-3423-B87E-66B8-94220934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MT" sz="4000">
                <a:solidFill>
                  <a:srgbClr val="FFFFFF"/>
                </a:solidFill>
              </a:rPr>
              <a:t>Non-technical skills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76ADD1-9ACF-0562-EC98-0D2D1A359D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76927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3485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A0C9D2-3539-9EEF-87D5-4A5FAD81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Handover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613C8-0F27-431F-85A1-C7CDD0931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84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B070EA-7341-6670-65F9-51990DF3B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MT" sz="4000">
                <a:solidFill>
                  <a:srgbClr val="FFFFFF"/>
                </a:solidFill>
              </a:rPr>
              <a:t>Handover: SBAR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44DA64-6F93-CFE8-1A50-E05F9DB469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14338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0267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3B8FE-022A-D821-8277-E8F2D6D8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Initial Assessment: Safety First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8E9AA-64B1-2829-0051-398C01049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91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443F1E-D76F-01BA-2226-CBD1CED73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F9EE7-5199-EC14-A4E1-BE0DCC82A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70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B1B04-2948-786C-120A-19BEC2D1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MT" sz="4000">
                <a:solidFill>
                  <a:srgbClr val="FFFFFF"/>
                </a:solidFill>
              </a:rPr>
              <a:t>Conclusion and 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7C98CE-FBE8-1093-B37A-011CF548A8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46897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1639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DF91F20-B96F-4F77-AC3E-2CDD3BAA1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8111296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58281" y="-401562"/>
            <a:ext cx="6858004" cy="7661129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-1"/>
            <a:ext cx="8118331" cy="6858000"/>
          </a:xfrm>
          <a:prstGeom prst="rect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rgbClr val="000000">
                  <a:alpha val="82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7B6A113-58CD-406C-BCE4-6E1F1F2B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449520">
            <a:off x="2569700" y="983306"/>
            <a:ext cx="5005754" cy="5005754"/>
          </a:xfrm>
          <a:prstGeom prst="ellipse">
            <a:avLst/>
          </a:prstGeom>
          <a:gradFill>
            <a:gsLst>
              <a:gs pos="17000">
                <a:schemeClr val="accent1">
                  <a:lumMod val="75000"/>
                  <a:alpha val="0"/>
                </a:schemeClr>
              </a:gs>
              <a:gs pos="82000">
                <a:srgbClr val="000000">
                  <a:alpha val="24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FA9C09-B7B2-FE7B-8219-98EC1F23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48" y="857251"/>
            <a:ext cx="6219582" cy="31601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4354178"/>
            <a:ext cx="8118330" cy="250381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33000"/>
                </a:schemeClr>
              </a:gs>
              <a:gs pos="83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3C07A-A99B-3C60-E6A6-FF5C2B6E0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5661" y="4800600"/>
            <a:ext cx="5179879" cy="12001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7324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FA8DC7-3CFE-42E8-7775-EE06B6F47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Initial Assessment: Safety First</a:t>
            </a:r>
          </a:p>
        </p:txBody>
      </p:sp>
      <p:pic>
        <p:nvPicPr>
          <p:cNvPr id="9" name="Content Placeholder 8" descr="A person in a uniform and goggles looking at objects&#10;&#10;Description automatically generated">
            <a:extLst>
              <a:ext uri="{FF2B5EF4-FFF2-40B4-BE49-F238E27FC236}">
                <a16:creationId xmlns:a16="http://schemas.microsoft.com/office/drawing/2014/main" id="{FCAD25C4-F1C1-D6F9-7A83-895E833EAB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4675" r="6436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93E83D-C304-0EBD-1DCE-FB795A937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409" y="2470245"/>
            <a:ext cx="4156512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Check surroundings </a:t>
            </a:r>
          </a:p>
          <a:p>
            <a:r>
              <a:rPr lang="en-US" sz="2000"/>
              <a:t>Hazards: fire, water, electricity, roads, cars</a:t>
            </a:r>
          </a:p>
          <a:p>
            <a:r>
              <a:rPr lang="en-US" sz="2000"/>
              <a:t>Stop traffic</a:t>
            </a:r>
          </a:p>
          <a:p>
            <a:r>
              <a:rPr lang="en-US" sz="2000"/>
              <a:t>If safe, approach</a:t>
            </a:r>
          </a:p>
        </p:txBody>
      </p:sp>
    </p:spTree>
    <p:extLst>
      <p:ext uri="{BB962C8B-B14F-4D97-AF65-F5344CB8AC3E}">
        <p14:creationId xmlns:p14="http://schemas.microsoft.com/office/powerpoint/2010/main" val="17359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22741-24E4-9056-F4FC-ABC0AE36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Initial Assessment: 5 seconds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E3C9A-60C5-1390-CE9F-ECDDAFC01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7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9DE86-028A-B5A6-285C-B14FDDDA0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MT" sz="4000">
                <a:solidFill>
                  <a:srgbClr val="FFFFFF"/>
                </a:solidFill>
              </a:rPr>
              <a:t>Initial Assessment: 5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84D96-39BF-9415-C088-AB7A09084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MT" sz="2000"/>
              <a:t>5-second round: team leader has a quick look</a:t>
            </a:r>
          </a:p>
          <a:p>
            <a:pPr lvl="1"/>
            <a:r>
              <a:rPr lang="en-MT" sz="2000"/>
              <a:t>Airway problems</a:t>
            </a:r>
          </a:p>
          <a:p>
            <a:pPr lvl="1"/>
            <a:r>
              <a:rPr lang="en-MT" sz="2000"/>
              <a:t>Massive haemorrhage </a:t>
            </a:r>
          </a:p>
          <a:p>
            <a:pPr lvl="1"/>
            <a:r>
              <a:rPr lang="en-MT" sz="2000"/>
              <a:t>Cardiac Arrest</a:t>
            </a:r>
          </a:p>
          <a:p>
            <a:r>
              <a:rPr lang="en-MT" sz="2000"/>
              <a:t>If any of these identified – tackle first and fast</a:t>
            </a:r>
          </a:p>
        </p:txBody>
      </p:sp>
    </p:spTree>
    <p:extLst>
      <p:ext uri="{BB962C8B-B14F-4D97-AF65-F5344CB8AC3E}">
        <p14:creationId xmlns:p14="http://schemas.microsoft.com/office/powerpoint/2010/main" val="2681710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B8A647-2768-2DE8-CEED-DDD4CDB84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- Airway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ABB5B-2EE9-C37E-0D7F-5B111FE0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4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paramedics helping a person with oxygen mask&#10;&#10;Description automatically generated">
            <a:extLst>
              <a:ext uri="{FF2B5EF4-FFF2-40B4-BE49-F238E27FC236}">
                <a16:creationId xmlns:a16="http://schemas.microsoft.com/office/drawing/2014/main" id="{8AA89795-313F-A0D3-B72D-79E896A59E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9051" r="12060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431415-B335-BA0E-8E3A-6DB5215FD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Airway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48A2C-BD53-9725-9562-00792B80A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900" dirty="0"/>
              <a:t>Look, Listen, Feel – immediately tells you if airway is open, partially obstructed, completely obstructed, or in danger. </a:t>
            </a:r>
          </a:p>
          <a:p>
            <a:r>
              <a:rPr lang="en-US" sz="1900" dirty="0"/>
              <a:t>Look for chest rise, listen for normal breath sounds, feel amount of air expelled </a:t>
            </a:r>
          </a:p>
          <a:p>
            <a:r>
              <a:rPr lang="en-US" sz="1900" dirty="0"/>
              <a:t>Partial: added sounds, gurgling, abnormal movements of chest or neck</a:t>
            </a:r>
          </a:p>
          <a:p>
            <a:r>
              <a:rPr lang="en-US" sz="1900" dirty="0"/>
              <a:t>Relief: maneuvers – tilt or jaw thrust, adjuncts may be used – beware Head Injury</a:t>
            </a:r>
          </a:p>
          <a:p>
            <a:r>
              <a:rPr lang="en-US" sz="1900" dirty="0"/>
              <a:t>BVM may be safest. Remember MILS – manual in-line </a:t>
            </a:r>
            <a:r>
              <a:rPr lang="en-US" sz="1900" dirty="0" err="1"/>
              <a:t>stabilisation</a:t>
            </a:r>
            <a:r>
              <a:rPr lang="en-US" sz="1900" dirty="0"/>
              <a:t> of the cervical spine</a:t>
            </a:r>
          </a:p>
        </p:txBody>
      </p:sp>
    </p:spTree>
    <p:extLst>
      <p:ext uri="{BB962C8B-B14F-4D97-AF65-F5344CB8AC3E}">
        <p14:creationId xmlns:p14="http://schemas.microsoft.com/office/powerpoint/2010/main" val="1911616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1311</Words>
  <Application>Microsoft Office PowerPoint</Application>
  <PresentationFormat>Widescreen</PresentationFormat>
  <Paragraphs>203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Aptos</vt:lpstr>
      <vt:lpstr>Aptos Display</vt:lpstr>
      <vt:lpstr>Arial</vt:lpstr>
      <vt:lpstr>Office Theme</vt:lpstr>
      <vt:lpstr>Out-of Hospital Trauma Management Cases – Essentials Relevant to the GP</vt:lpstr>
      <vt:lpstr>Outline</vt:lpstr>
      <vt:lpstr>Case</vt:lpstr>
      <vt:lpstr>Initial Assessment: Safety First</vt:lpstr>
      <vt:lpstr>Initial Assessment: Safety First</vt:lpstr>
      <vt:lpstr>Initial Assessment: 5 seconds</vt:lpstr>
      <vt:lpstr>Initial Assessment: 5 seconds</vt:lpstr>
      <vt:lpstr>A - Airway</vt:lpstr>
      <vt:lpstr>Airway</vt:lpstr>
      <vt:lpstr>B - Breathing</vt:lpstr>
      <vt:lpstr>Breathing</vt:lpstr>
      <vt:lpstr>C - Circulation</vt:lpstr>
      <vt:lpstr>Circulation</vt:lpstr>
      <vt:lpstr>Circulation</vt:lpstr>
      <vt:lpstr>Cardiac arrest</vt:lpstr>
      <vt:lpstr>Cardiac arrest</vt:lpstr>
      <vt:lpstr>Specific Cases</vt:lpstr>
      <vt:lpstr>Burns</vt:lpstr>
      <vt:lpstr>Abdominal Trauma</vt:lpstr>
      <vt:lpstr>Pelvic Trauma</vt:lpstr>
      <vt:lpstr>Pregnancy</vt:lpstr>
      <vt:lpstr>Head Injury</vt:lpstr>
      <vt:lpstr>Spinal Injury</vt:lpstr>
      <vt:lpstr>Injuries to Extremities</vt:lpstr>
      <vt:lpstr>Paediatrics</vt:lpstr>
      <vt:lpstr>Paediatrics</vt:lpstr>
      <vt:lpstr>Paediatrics</vt:lpstr>
      <vt:lpstr>Paediatrics</vt:lpstr>
      <vt:lpstr>Paediatrics</vt:lpstr>
      <vt:lpstr>Paediatrics</vt:lpstr>
      <vt:lpstr>Paediatrics</vt:lpstr>
      <vt:lpstr>Paediatrics</vt:lpstr>
      <vt:lpstr>Paediatrics</vt:lpstr>
      <vt:lpstr>Paediatrics</vt:lpstr>
      <vt:lpstr>Paediatrics</vt:lpstr>
      <vt:lpstr>Non-technical Skills</vt:lpstr>
      <vt:lpstr>Non-technical skills</vt:lpstr>
      <vt:lpstr>Handover</vt:lpstr>
      <vt:lpstr>Handover: SBAR</vt:lpstr>
      <vt:lpstr>Conclusion</vt:lpstr>
      <vt:lpstr>Conclusion and Summary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Out-of Hospital Trauma Management Cases – Essentials Relevant to the GP</dc:title>
  <dc:creator>Nicole Zerafa</dc:creator>
  <cp:lastModifiedBy>Micallef Stefania at MHA - PHC</cp:lastModifiedBy>
  <cp:revision>13</cp:revision>
  <dcterms:created xsi:type="dcterms:W3CDTF">2024-09-20T18:32:03Z</dcterms:created>
  <dcterms:modified xsi:type="dcterms:W3CDTF">2024-10-04T17:13:16Z</dcterms:modified>
</cp:coreProperties>
</file>