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5" r:id="rId3"/>
    <p:sldId id="257" r:id="rId4"/>
    <p:sldId id="289" r:id="rId5"/>
    <p:sldId id="290" r:id="rId6"/>
    <p:sldId id="258" r:id="rId7"/>
    <p:sldId id="259" r:id="rId8"/>
    <p:sldId id="260" r:id="rId9"/>
    <p:sldId id="261" r:id="rId10"/>
    <p:sldId id="267" r:id="rId11"/>
    <p:sldId id="270" r:id="rId12"/>
    <p:sldId id="273" r:id="rId13"/>
    <p:sldId id="271" r:id="rId14"/>
    <p:sldId id="272" r:id="rId15"/>
    <p:sldId id="268" r:id="rId16"/>
    <p:sldId id="274" r:id="rId17"/>
    <p:sldId id="275" r:id="rId18"/>
    <p:sldId id="276" r:id="rId19"/>
    <p:sldId id="263" r:id="rId20"/>
    <p:sldId id="266" r:id="rId21"/>
    <p:sldId id="264" r:id="rId22"/>
    <p:sldId id="277" r:id="rId23"/>
    <p:sldId id="265" r:id="rId24"/>
    <p:sldId id="284" r:id="rId25"/>
    <p:sldId id="262" r:id="rId26"/>
    <p:sldId id="282" r:id="rId27"/>
    <p:sldId id="278" r:id="rId28"/>
    <p:sldId id="283" r:id="rId29"/>
    <p:sldId id="269" r:id="rId30"/>
    <p:sldId id="280" r:id="rId31"/>
    <p:sldId id="286" r:id="rId32"/>
    <p:sldId id="279" r:id="rId33"/>
    <p:sldId id="281" r:id="rId34"/>
    <p:sldId id="287" r:id="rId35"/>
    <p:sldId id="288" r:id="rId36"/>
    <p:sldId id="292" r:id="rId37"/>
    <p:sldId id="293" r:id="rId38"/>
    <p:sldId id="294" r:id="rId39"/>
    <p:sldId id="295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53376-82CB-429F-A41D-95BEC8AF027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7C1D4A-C0FC-4769-8143-07D63D8F53FA}">
      <dgm:prSet phldrT="[Text]"/>
      <dgm:spPr/>
      <dgm:t>
        <a:bodyPr/>
        <a:lstStyle/>
        <a:p>
          <a:r>
            <a:rPr lang="en-US" dirty="0"/>
            <a:t>PGR expression</a:t>
          </a:r>
          <a:endParaRPr lang="en-GB" dirty="0"/>
        </a:p>
      </dgm:t>
    </dgm:pt>
    <dgm:pt modelId="{72756FE2-716C-4A48-B07D-E82EC8C2652B}" type="parTrans" cxnId="{CCB773EF-DB80-487A-8181-02FCDCFDBC24}">
      <dgm:prSet/>
      <dgm:spPr/>
      <dgm:t>
        <a:bodyPr/>
        <a:lstStyle/>
        <a:p>
          <a:endParaRPr lang="en-GB"/>
        </a:p>
      </dgm:t>
    </dgm:pt>
    <dgm:pt modelId="{73372627-25A1-4886-B5B3-DA754D4D2645}" type="sibTrans" cxnId="{CCB773EF-DB80-487A-8181-02FCDCFDBC24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183FE010-48F0-43AD-8431-0FB9F33D13BF}">
      <dgm:prSet phldrT="[Text]"/>
      <dgm:spPr/>
      <dgm:t>
        <a:bodyPr/>
        <a:lstStyle/>
        <a:p>
          <a:r>
            <a:rPr lang="en-US" dirty="0"/>
            <a:t>E2 action (ESR1)</a:t>
          </a:r>
          <a:endParaRPr lang="en-GB" dirty="0"/>
        </a:p>
      </dgm:t>
    </dgm:pt>
    <dgm:pt modelId="{2C839123-9F4E-4B32-94B4-3B137BE58642}" type="parTrans" cxnId="{58DAB539-D280-49EE-BDA5-1345F346D5B0}">
      <dgm:prSet/>
      <dgm:spPr/>
      <dgm:t>
        <a:bodyPr/>
        <a:lstStyle/>
        <a:p>
          <a:endParaRPr lang="en-GB"/>
        </a:p>
      </dgm:t>
    </dgm:pt>
    <dgm:pt modelId="{5FCEB017-AB38-4F5D-A906-26C84707DF14}" type="sibTrans" cxnId="{58DAB539-D280-49EE-BDA5-1345F346D5B0}">
      <dgm:prSet/>
      <dgm:spPr/>
      <dgm:t>
        <a:bodyPr/>
        <a:lstStyle/>
        <a:p>
          <a:endParaRPr lang="en-GB"/>
        </a:p>
      </dgm:t>
    </dgm:pt>
    <dgm:pt modelId="{19E04E0B-4F23-4E01-B81E-5A28E893F917}" type="pres">
      <dgm:prSet presAssocID="{B1153376-82CB-429F-A41D-95BEC8AF0273}" presName="cycle" presStyleCnt="0">
        <dgm:presLayoutVars>
          <dgm:dir/>
          <dgm:resizeHandles val="exact"/>
        </dgm:presLayoutVars>
      </dgm:prSet>
      <dgm:spPr/>
    </dgm:pt>
    <dgm:pt modelId="{E51C8E96-3FD1-4D2E-BF06-5E23747B196A}" type="pres">
      <dgm:prSet presAssocID="{857C1D4A-C0FC-4769-8143-07D63D8F53FA}" presName="dummy" presStyleCnt="0"/>
      <dgm:spPr/>
    </dgm:pt>
    <dgm:pt modelId="{3F3580CA-9B88-4937-87B7-F03A652526F9}" type="pres">
      <dgm:prSet presAssocID="{857C1D4A-C0FC-4769-8143-07D63D8F53FA}" presName="node" presStyleLbl="revTx" presStyleIdx="0" presStyleCnt="2">
        <dgm:presLayoutVars>
          <dgm:bulletEnabled val="1"/>
        </dgm:presLayoutVars>
      </dgm:prSet>
      <dgm:spPr/>
    </dgm:pt>
    <dgm:pt modelId="{71EB5FEF-D41D-4582-B149-A5D1DD61D0CB}" type="pres">
      <dgm:prSet presAssocID="{73372627-25A1-4886-B5B3-DA754D4D2645}" presName="sibTrans" presStyleLbl="node1" presStyleIdx="0" presStyleCnt="2"/>
      <dgm:spPr/>
    </dgm:pt>
    <dgm:pt modelId="{0465A4D2-E3EC-4A4F-8D92-B48286FB5E90}" type="pres">
      <dgm:prSet presAssocID="{183FE010-48F0-43AD-8431-0FB9F33D13BF}" presName="dummy" presStyleCnt="0"/>
      <dgm:spPr/>
    </dgm:pt>
    <dgm:pt modelId="{7484F488-091D-4179-906C-F99E4334C058}" type="pres">
      <dgm:prSet presAssocID="{183FE010-48F0-43AD-8431-0FB9F33D13BF}" presName="node" presStyleLbl="revTx" presStyleIdx="1" presStyleCnt="2">
        <dgm:presLayoutVars>
          <dgm:bulletEnabled val="1"/>
        </dgm:presLayoutVars>
      </dgm:prSet>
      <dgm:spPr/>
    </dgm:pt>
    <dgm:pt modelId="{C0343C27-955C-483D-ABEE-4CD963098723}" type="pres">
      <dgm:prSet presAssocID="{5FCEB017-AB38-4F5D-A906-26C84707DF14}" presName="sibTrans" presStyleLbl="node1" presStyleIdx="1" presStyleCnt="2"/>
      <dgm:spPr/>
    </dgm:pt>
  </dgm:ptLst>
  <dgm:cxnLst>
    <dgm:cxn modelId="{DF8E4101-C770-4A62-B856-B2EB7B942431}" type="presOf" srcId="{B1153376-82CB-429F-A41D-95BEC8AF0273}" destId="{19E04E0B-4F23-4E01-B81E-5A28E893F917}" srcOrd="0" destOrd="0" presId="urn:microsoft.com/office/officeart/2005/8/layout/cycle1"/>
    <dgm:cxn modelId="{58DAB539-D280-49EE-BDA5-1345F346D5B0}" srcId="{B1153376-82CB-429F-A41D-95BEC8AF0273}" destId="{183FE010-48F0-43AD-8431-0FB9F33D13BF}" srcOrd="1" destOrd="0" parTransId="{2C839123-9F4E-4B32-94B4-3B137BE58642}" sibTransId="{5FCEB017-AB38-4F5D-A906-26C84707DF14}"/>
    <dgm:cxn modelId="{EB888F79-63D2-48B2-A38B-5523B33B5F1B}" type="presOf" srcId="{5FCEB017-AB38-4F5D-A906-26C84707DF14}" destId="{C0343C27-955C-483D-ABEE-4CD963098723}" srcOrd="0" destOrd="0" presId="urn:microsoft.com/office/officeart/2005/8/layout/cycle1"/>
    <dgm:cxn modelId="{06A62894-E57C-48F1-9135-4C4C49E833D7}" type="presOf" srcId="{183FE010-48F0-43AD-8431-0FB9F33D13BF}" destId="{7484F488-091D-4179-906C-F99E4334C058}" srcOrd="0" destOrd="0" presId="urn:microsoft.com/office/officeart/2005/8/layout/cycle1"/>
    <dgm:cxn modelId="{A7153DC3-7D14-4EE7-9EF9-CA0A9251AE0A}" type="presOf" srcId="{857C1D4A-C0FC-4769-8143-07D63D8F53FA}" destId="{3F3580CA-9B88-4937-87B7-F03A652526F9}" srcOrd="0" destOrd="0" presId="urn:microsoft.com/office/officeart/2005/8/layout/cycle1"/>
    <dgm:cxn modelId="{96004CDD-3E5C-45BB-930F-84F828557E16}" type="presOf" srcId="{73372627-25A1-4886-B5B3-DA754D4D2645}" destId="{71EB5FEF-D41D-4582-B149-A5D1DD61D0CB}" srcOrd="0" destOrd="0" presId="urn:microsoft.com/office/officeart/2005/8/layout/cycle1"/>
    <dgm:cxn modelId="{CCB773EF-DB80-487A-8181-02FCDCFDBC24}" srcId="{B1153376-82CB-429F-A41D-95BEC8AF0273}" destId="{857C1D4A-C0FC-4769-8143-07D63D8F53FA}" srcOrd="0" destOrd="0" parTransId="{72756FE2-716C-4A48-B07D-E82EC8C2652B}" sibTransId="{73372627-25A1-4886-B5B3-DA754D4D2645}"/>
    <dgm:cxn modelId="{A03B86C3-05BB-4255-9174-9D7F990053E3}" type="presParOf" srcId="{19E04E0B-4F23-4E01-B81E-5A28E893F917}" destId="{E51C8E96-3FD1-4D2E-BF06-5E23747B196A}" srcOrd="0" destOrd="0" presId="urn:microsoft.com/office/officeart/2005/8/layout/cycle1"/>
    <dgm:cxn modelId="{8CDB460F-937D-48F4-B244-A4DF20DD7B28}" type="presParOf" srcId="{19E04E0B-4F23-4E01-B81E-5A28E893F917}" destId="{3F3580CA-9B88-4937-87B7-F03A652526F9}" srcOrd="1" destOrd="0" presId="urn:microsoft.com/office/officeart/2005/8/layout/cycle1"/>
    <dgm:cxn modelId="{BAFCB8CA-B317-4F61-AFE9-679DB01D2D1E}" type="presParOf" srcId="{19E04E0B-4F23-4E01-B81E-5A28E893F917}" destId="{71EB5FEF-D41D-4582-B149-A5D1DD61D0CB}" srcOrd="2" destOrd="0" presId="urn:microsoft.com/office/officeart/2005/8/layout/cycle1"/>
    <dgm:cxn modelId="{C8ADBBBD-9F79-4D62-AC8E-506809A76722}" type="presParOf" srcId="{19E04E0B-4F23-4E01-B81E-5A28E893F917}" destId="{0465A4D2-E3EC-4A4F-8D92-B48286FB5E90}" srcOrd="3" destOrd="0" presId="urn:microsoft.com/office/officeart/2005/8/layout/cycle1"/>
    <dgm:cxn modelId="{FBD8AE1F-89E0-4C82-96D7-D3E02806DBC1}" type="presParOf" srcId="{19E04E0B-4F23-4E01-B81E-5A28E893F917}" destId="{7484F488-091D-4179-906C-F99E4334C058}" srcOrd="4" destOrd="0" presId="urn:microsoft.com/office/officeart/2005/8/layout/cycle1"/>
    <dgm:cxn modelId="{E17F6632-2554-494C-BED7-D8B2BB766983}" type="presParOf" srcId="{19E04E0B-4F23-4E01-B81E-5A28E893F917}" destId="{C0343C27-955C-483D-ABEE-4CD963098723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580CA-9B88-4937-87B7-F03A652526F9}">
      <dsp:nvSpPr>
        <dsp:cNvPr id="0" name=""/>
        <dsp:cNvSpPr/>
      </dsp:nvSpPr>
      <dsp:spPr>
        <a:xfrm>
          <a:off x="3262516" y="1191439"/>
          <a:ext cx="1994780" cy="199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PGR expression</a:t>
          </a:r>
          <a:endParaRPr lang="en-GB" sz="3300" kern="1200" dirty="0"/>
        </a:p>
      </dsp:txBody>
      <dsp:txXfrm>
        <a:off x="3262516" y="1191439"/>
        <a:ext cx="1994780" cy="1994780"/>
      </dsp:txXfrm>
    </dsp:sp>
    <dsp:sp modelId="{71EB5FEF-D41D-4582-B149-A5D1DD61D0CB}">
      <dsp:nvSpPr>
        <dsp:cNvPr id="0" name=""/>
        <dsp:cNvSpPr/>
      </dsp:nvSpPr>
      <dsp:spPr>
        <a:xfrm>
          <a:off x="576495" y="136425"/>
          <a:ext cx="4104808" cy="4104808"/>
        </a:xfrm>
        <a:prstGeom prst="circularArrow">
          <a:avLst>
            <a:gd name="adj1" fmla="val 9476"/>
            <a:gd name="adj2" fmla="val 684359"/>
            <a:gd name="adj3" fmla="val 7853680"/>
            <a:gd name="adj4" fmla="val 2261961"/>
            <a:gd name="adj5" fmla="val 11056"/>
          </a:avLst>
        </a:prstGeom>
        <a:solidFill>
          <a:srgbClr val="FF0000"/>
        </a:solidFill>
        <a:ln w="15875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4F488-091D-4179-906C-F99E4334C058}">
      <dsp:nvSpPr>
        <dsp:cNvPr id="0" name=""/>
        <dsp:cNvSpPr/>
      </dsp:nvSpPr>
      <dsp:spPr>
        <a:xfrm>
          <a:off x="502" y="1191439"/>
          <a:ext cx="1994780" cy="199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E2 action (ESR1)</a:t>
          </a:r>
          <a:endParaRPr lang="en-GB" sz="3300" kern="1200" dirty="0"/>
        </a:p>
      </dsp:txBody>
      <dsp:txXfrm>
        <a:off x="502" y="1191439"/>
        <a:ext cx="1994780" cy="1994780"/>
      </dsp:txXfrm>
    </dsp:sp>
    <dsp:sp modelId="{C0343C27-955C-483D-ABEE-4CD963098723}">
      <dsp:nvSpPr>
        <dsp:cNvPr id="0" name=""/>
        <dsp:cNvSpPr/>
      </dsp:nvSpPr>
      <dsp:spPr>
        <a:xfrm>
          <a:off x="576495" y="136425"/>
          <a:ext cx="4104808" cy="4104808"/>
        </a:xfrm>
        <a:prstGeom prst="circularArrow">
          <a:avLst>
            <a:gd name="adj1" fmla="val 9476"/>
            <a:gd name="adj2" fmla="val 684359"/>
            <a:gd name="adj3" fmla="val 18653680"/>
            <a:gd name="adj4" fmla="val 13061961"/>
            <a:gd name="adj5" fmla="val 11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06D0-ACCB-4D84-B088-B407F31E420B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BF596-D1A2-4B3D-B5CB-00D46FED3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0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Advances in radiological imaging techniques and reporting have improved the ability to diagnose endometriosis with out requiring surgery. A Diagnostic Laparoscopy is no longer the gold standard diagnostic technique.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BF596-D1A2-4B3D-B5CB-00D46FED32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9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8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6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634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1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09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8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6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9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56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1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65AD60-80B9-45AA-8024-C46CF620F2E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59E642-C427-4225-BC89-C6D8180828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8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FF5C-BF97-B37C-86CD-3743A79A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6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Therapies for Endometriosis Pain</a:t>
            </a:r>
            <a:br>
              <a:rPr lang="en-US" dirty="0"/>
            </a:br>
            <a:r>
              <a:rPr lang="en-US" b="1" dirty="0"/>
              <a:t>THE GYNAECOLOGY PELVIC PAIN APPROACH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F3B77-2976-CBEE-406E-4E6483C05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310"/>
            <a:ext cx="9144000" cy="469490"/>
          </a:xfrm>
        </p:spPr>
        <p:txBody>
          <a:bodyPr/>
          <a:lstStyle/>
          <a:p>
            <a:r>
              <a:rPr lang="en-US" dirty="0" err="1"/>
              <a:t>Mr</a:t>
            </a:r>
            <a:r>
              <a:rPr lang="en-US" dirty="0"/>
              <a:t> Max Brincat Dip (</a:t>
            </a:r>
            <a:r>
              <a:rPr lang="en-US" dirty="0" err="1"/>
              <a:t>Gesea</a:t>
            </a:r>
            <a:r>
              <a:rPr lang="en-US" dirty="0"/>
              <a:t>),BSc(Hons), PGDip , </a:t>
            </a:r>
            <a:r>
              <a:rPr lang="en-US" dirty="0" err="1"/>
              <a:t>Mres</a:t>
            </a:r>
            <a:r>
              <a:rPr lang="en-US" dirty="0"/>
              <a:t>, MD, MRCOG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79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B55C-7321-8EEE-65FE-6376BEE5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F4928-2BB5-400C-711C-1E2F876D4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progesterone (P4) and </a:t>
            </a:r>
            <a:r>
              <a:rPr lang="en-GB" dirty="0" err="1"/>
              <a:t>estrogen</a:t>
            </a:r>
            <a:r>
              <a:rPr lang="en-GB" dirty="0"/>
              <a:t> (E2)-responsive </a:t>
            </a:r>
            <a:r>
              <a:rPr lang="en-GB" dirty="0" err="1"/>
              <a:t>signaling</a:t>
            </a:r>
            <a:r>
              <a:rPr lang="en-GB" dirty="0"/>
              <a:t> pathways that are integral for early pregnancy success, are primarily induced through their cognate nuclear receptors, the progesterone receptor (PGR) and </a:t>
            </a:r>
            <a:r>
              <a:rPr lang="en-GB" dirty="0" err="1"/>
              <a:t>estrogen</a:t>
            </a:r>
            <a:r>
              <a:rPr lang="en-GB" dirty="0"/>
              <a:t> receptors (ESR1 and ESR2), respectively.</a:t>
            </a:r>
          </a:p>
          <a:p>
            <a:r>
              <a:rPr lang="en-GB" dirty="0"/>
              <a:t>E2 induces epithelial proliferation to build endometrial thickness during the proliferative phase of the menstrual cycle, then P4 inhibits E2-induced proliferation and allows stromal cells to begin decidualization during the secretory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1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460-2A0A-52A2-7E34-BAA04C06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D7FB79-97BD-AA31-2499-1B93E145D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171"/>
            <a:ext cx="10515600" cy="6509658"/>
          </a:xfrm>
        </p:spPr>
      </p:pic>
    </p:spTree>
    <p:extLst>
      <p:ext uri="{BB962C8B-B14F-4D97-AF65-F5344CB8AC3E}">
        <p14:creationId xmlns:p14="http://schemas.microsoft.com/office/powerpoint/2010/main" val="327284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DA22-7DC5-D21F-593B-BFBED643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Progesterone Receptors and progesterone signaling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422840-EA08-2791-B2A4-06E28ABC5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58719"/>
              </p:ext>
            </p:extLst>
          </p:nvPr>
        </p:nvGraphicFramePr>
        <p:xfrm>
          <a:off x="6096000" y="1799303"/>
          <a:ext cx="5257800" cy="437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3F1717-2065-0879-BDCC-F793170453BD}"/>
              </a:ext>
            </a:extLst>
          </p:cNvPr>
          <p:cNvSpPr txBox="1"/>
          <p:nvPr/>
        </p:nvSpPr>
        <p:spPr>
          <a:xfrm>
            <a:off x="1130710" y="2104103"/>
            <a:ext cx="496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PGR expression is induced by E2 action through ESR1, and in turn PGR inhibits ESR1 expression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90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4A7D-ADA6-89E6-0EEC-00B8C08C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413"/>
            <a:ext cx="10515600" cy="5380550"/>
          </a:xfrm>
        </p:spPr>
        <p:txBody>
          <a:bodyPr/>
          <a:lstStyle/>
          <a:p>
            <a:r>
              <a:rPr lang="en-US" dirty="0"/>
              <a:t>Endometriosis is a “benign”, heterogeneous E2-dependent, and P4-resistant inflammatory condition that mainly affects the peritoneal cavity and ovary close to the uterus but has also been reported in distal organs such as the lungs and brain.</a:t>
            </a:r>
          </a:p>
          <a:p>
            <a:r>
              <a:rPr lang="en-US" dirty="0"/>
              <a:t>Dysregulation of steroid hormone signaling is common in many  uterine pathologies such as endometriosis</a:t>
            </a:r>
          </a:p>
          <a:p>
            <a:r>
              <a:rPr lang="en-US" dirty="0"/>
              <a:t>When the tightly regulated balance of epithelial-stromal P4 and E2 signaling is lost, P4 resistance and E2 dominance are prone to ensue, leading to uterine disease such as endometriosis.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6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6810-B2FC-4039-1EE6-664F4B04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Functional dysregulation in endometriosis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39AF-A94E-3AFC-FD76-BFA244841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Ovarian steroid hormones synthesis</a:t>
            </a:r>
          </a:p>
          <a:p>
            <a:r>
              <a:rPr lang="en-US" dirty="0"/>
              <a:t>Downstream signaling targets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4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2DA2-DD19-3BE9-8E3B-AF9174BB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90F3-9026-D2D9-12A6-145B6A2C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2BF0C-70D2-A1D2-56CB-C04ED8E5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440639"/>
            <a:ext cx="7844590" cy="57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B27-A7AE-12DB-62D0-38AD9B11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Progesterone Resistance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A5ED-DB25-1935-2EA7-03216E60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Endometrial tissue fails to respond to P4 exposure</a:t>
            </a:r>
          </a:p>
          <a:p>
            <a:r>
              <a:rPr lang="en-US" dirty="0"/>
              <a:t>Resulting in the failed induction of PGR activation, or P4 target gene transcription in the present of bioavailable P4.</a:t>
            </a:r>
          </a:p>
          <a:p>
            <a:r>
              <a:rPr lang="en-US" i="1" dirty="0"/>
              <a:t>Flores et al 2018 </a:t>
            </a:r>
            <a:r>
              <a:rPr lang="en-US" dirty="0"/>
              <a:t>confirmed direct correlations between PGR loss with loss of P4-responsiveness </a:t>
            </a:r>
          </a:p>
          <a:p>
            <a:r>
              <a:rPr lang="en-US" i="1" dirty="0"/>
              <a:t>Prentice et al, </a:t>
            </a:r>
            <a:r>
              <a:rPr lang="en-US" i="1" dirty="0" err="1"/>
              <a:t>Broi</a:t>
            </a:r>
            <a:r>
              <a:rPr lang="en-US" i="1" dirty="0"/>
              <a:t> et al, </a:t>
            </a:r>
            <a:r>
              <a:rPr lang="en-US" i="1" dirty="0" err="1"/>
              <a:t>Zanatta</a:t>
            </a:r>
            <a:r>
              <a:rPr lang="en-US" i="1" dirty="0"/>
              <a:t> et al </a:t>
            </a:r>
            <a:r>
              <a:rPr lang="en-US" dirty="0"/>
              <a:t>found no significant difference in PGR levels</a:t>
            </a:r>
          </a:p>
          <a:p>
            <a:r>
              <a:rPr lang="en-US" dirty="0"/>
              <a:t>Studies have found decreases in PR-B in endometriosis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90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FB71-593E-7FDB-1F8D-AA2C8A1A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Estrogen in Endometriosis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B7CEF-2F49-917F-58F6-4C318BE01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Endometriosis and development is driven by the upregulation of E2-Induced cell proliferation and inflammation.</a:t>
            </a:r>
          </a:p>
          <a:p>
            <a:r>
              <a:rPr lang="en-US" dirty="0"/>
              <a:t>Local E2 levels are increased in endometriosis due to upregulation of E2-producing p450 aromatase expression and reduction in 17-</a:t>
            </a:r>
            <a:r>
              <a:rPr lang="el-GR" dirty="0"/>
              <a:t>β</a:t>
            </a:r>
            <a:r>
              <a:rPr lang="en-US" dirty="0"/>
              <a:t> hydroxysteroid dehydrogenase type 2.</a:t>
            </a:r>
          </a:p>
          <a:p>
            <a:r>
              <a:rPr lang="en-US" dirty="0"/>
              <a:t>17-</a:t>
            </a:r>
            <a:r>
              <a:rPr lang="el-GR" dirty="0"/>
              <a:t>β</a:t>
            </a:r>
            <a:r>
              <a:rPr lang="en-US" dirty="0"/>
              <a:t> hydroxysteroid dehydrogenase type 2 is normally induced by p4 to convert E2 to the less potent estrone but is decreased in P4-resistant conditions</a:t>
            </a:r>
          </a:p>
          <a:p>
            <a:r>
              <a:rPr lang="en-US" dirty="0"/>
              <a:t>Reports are still mixed on where ESR-1 / ESR-2 ratios / regulation are altered in endometriosis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10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D514-6B4B-3B6E-F899-07299B2B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ESR-1 / ESR-2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3E962-0DAF-43EF-7205-5D4EE785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loss of ESR1 in lesions has been suggested as a possible explanation for the loss of PGR</a:t>
            </a:r>
          </a:p>
          <a:p>
            <a:r>
              <a:rPr lang="en-US" dirty="0"/>
              <a:t>Increase in ESR-2 levels in lesions may be responsible for increased lesion survival and inflammation because E2 can act through ESR 2 to induce the cyclooxygenase-II *COX2)-prostaglandin E2 (PGE2) feedback loop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00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D83E-334E-88B6-2DC4-D3A167A6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Therapy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5C72-F4AC-BB06-05AD-82061A2A3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hormonal therapy is to induce a local hypoestrogenic state by suppressing ovulation.</a:t>
            </a:r>
          </a:p>
          <a:p>
            <a:r>
              <a:rPr lang="en-US" dirty="0"/>
              <a:t>The resulting amenorrhea or hypomenorrhea reduces the conversion of arachidonic acid to prostaglandins with menses and subsequently lessens dysmenorrhea and pelvic 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F276-40FE-BD6B-F73C-32280084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304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Key symptoms indicating severity of pelvic pain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0084-AC38-E210-2935-E97988C87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Dysmenorrhea</a:t>
            </a:r>
          </a:p>
          <a:p>
            <a:r>
              <a:rPr lang="en-US" dirty="0"/>
              <a:t>Menorrhagia </a:t>
            </a:r>
          </a:p>
          <a:p>
            <a:r>
              <a:rPr lang="en-US" dirty="0"/>
              <a:t>Dyspareunia </a:t>
            </a:r>
          </a:p>
          <a:p>
            <a:r>
              <a:rPr lang="en-US" dirty="0" err="1"/>
              <a:t>Dyschesia</a:t>
            </a:r>
            <a:endParaRPr lang="en-US" dirty="0"/>
          </a:p>
          <a:p>
            <a:r>
              <a:rPr lang="en-US" dirty="0"/>
              <a:t>Hematochezia </a:t>
            </a:r>
          </a:p>
          <a:p>
            <a:r>
              <a:rPr lang="en-US" dirty="0"/>
              <a:t>Dysuria</a:t>
            </a:r>
          </a:p>
          <a:p>
            <a:r>
              <a:rPr lang="en-US" dirty="0" err="1"/>
              <a:t>Haematuria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D71BD-7EB8-14EE-2AFA-FCFDC5B3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64" y="2938426"/>
            <a:ext cx="1769636" cy="1877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421BB-8CC9-F973-03A5-282B17123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066" y="1258150"/>
            <a:ext cx="2392231" cy="1612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49248-858A-3A05-CC83-8009FF51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364" y="4950684"/>
            <a:ext cx="1769636" cy="1086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A64884-99FC-3F6C-AEC9-730840500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969" y="1932483"/>
            <a:ext cx="4407831" cy="3018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1CC6E7-A29A-66A1-3592-8DF9E7DD40C1}"/>
              </a:ext>
            </a:extLst>
          </p:cNvPr>
          <p:cNvSpPr txBox="1"/>
          <p:nvPr/>
        </p:nvSpPr>
        <p:spPr>
          <a:xfrm>
            <a:off x="8534399" y="5268685"/>
            <a:ext cx="150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VAS Score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3573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E295-7802-4C44-5AB4-8D7B6326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 Receptor Heterogenicity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58AD-233F-851C-6FDF-BAFB8D08A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Nisolle</a:t>
            </a:r>
            <a:r>
              <a:rPr lang="en-GB" dirty="0"/>
              <a:t> et al.24 found “heterogeneity of </a:t>
            </a:r>
            <a:r>
              <a:rPr lang="en-GB" dirty="0" err="1"/>
              <a:t>estrogen</a:t>
            </a:r>
            <a:r>
              <a:rPr lang="en-GB" dirty="0"/>
              <a:t> receptor α and progesterone receptor distribution in lesions of DIE in untreated women, or during exposure to various hormonal treatments”.</a:t>
            </a:r>
          </a:p>
          <a:p>
            <a:r>
              <a:rPr lang="en-GB" dirty="0"/>
              <a:t>This could be because DIE nodules are poor responders to different endocrine treatments</a:t>
            </a:r>
          </a:p>
        </p:txBody>
      </p:sp>
    </p:spTree>
    <p:extLst>
      <p:ext uri="{BB962C8B-B14F-4D97-AF65-F5344CB8AC3E}">
        <p14:creationId xmlns:p14="http://schemas.microsoft.com/office/powerpoint/2010/main" val="320643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82DA-835C-68E6-22F0-7C092D845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Hormonal Therapies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C90C5-C186-1080-8E1F-DB89819E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Estrogen-Progestin combinations</a:t>
            </a:r>
          </a:p>
          <a:p>
            <a:r>
              <a:rPr lang="en-US" dirty="0"/>
              <a:t>Progestins</a:t>
            </a:r>
          </a:p>
          <a:p>
            <a:r>
              <a:rPr lang="en-US" dirty="0"/>
              <a:t>GnRH agonists</a:t>
            </a:r>
          </a:p>
          <a:p>
            <a:r>
              <a:rPr lang="en-US" dirty="0"/>
              <a:t>Androgenic steroids </a:t>
            </a:r>
          </a:p>
          <a:p>
            <a:r>
              <a:rPr lang="en-US" dirty="0"/>
              <a:t>Antiandrogens</a:t>
            </a:r>
          </a:p>
          <a:p>
            <a:r>
              <a:rPr lang="en-US" dirty="0"/>
              <a:t>GnRH antagonists</a:t>
            </a:r>
          </a:p>
          <a:p>
            <a:r>
              <a:rPr lang="en-US" dirty="0"/>
              <a:t>Aromatase inhibitors</a:t>
            </a:r>
          </a:p>
          <a:p>
            <a:r>
              <a:rPr lang="en-US" dirty="0"/>
              <a:t>Selective progesterone receptor modulators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30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D63C0-4069-09AE-68B8-CD7DCBFE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39" y="456892"/>
            <a:ext cx="9689521" cy="5944216"/>
          </a:xfrm>
        </p:spPr>
      </p:pic>
    </p:spTree>
    <p:extLst>
      <p:ext uri="{BB962C8B-B14F-4D97-AF65-F5344CB8AC3E}">
        <p14:creationId xmlns:p14="http://schemas.microsoft.com/office/powerpoint/2010/main" val="348412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98F9-3440-65DA-6F37-EF131CCB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Estrogen-progestin combinations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4360-3B34-8C10-806C-8E2EB5DC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Continuous rather than cyclic </a:t>
            </a:r>
            <a:r>
              <a:rPr lang="en-US" dirty="0"/>
              <a:t>administration appears to more effective in reducing the recurrence of dysmenorrhea but not non-</a:t>
            </a:r>
            <a:r>
              <a:rPr lang="en-US" dirty="0" err="1"/>
              <a:t>cylic</a:t>
            </a:r>
            <a:r>
              <a:rPr lang="en-US" dirty="0"/>
              <a:t> pelvic pain or dyspareunia </a:t>
            </a:r>
            <a:r>
              <a:rPr lang="en-US" b="1" dirty="0">
                <a:solidFill>
                  <a:srgbClr val="FF0000"/>
                </a:solidFill>
              </a:rPr>
              <a:t>(ESHRE)</a:t>
            </a:r>
          </a:p>
          <a:p>
            <a:r>
              <a:rPr lang="en-GB" dirty="0"/>
              <a:t>OCPs thin the endometrium &amp; inhibit ovarian function, thereby reducing the amount of bleeding and inhibiting the metabolism of arachidonic acid to prostaglandins</a:t>
            </a:r>
            <a:r>
              <a:rPr lang="en-US" dirty="0"/>
              <a:t> </a:t>
            </a:r>
            <a:r>
              <a:rPr lang="en-GB" dirty="0"/>
              <a:t>effectively relieving cramping and pain</a:t>
            </a:r>
          </a:p>
          <a:p>
            <a:r>
              <a:rPr lang="en-GB" dirty="0"/>
              <a:t>Cause decidualisation of endometriotic implants and decrease cell proliferation</a:t>
            </a:r>
          </a:p>
        </p:txBody>
      </p:sp>
    </p:spTree>
    <p:extLst>
      <p:ext uri="{BB962C8B-B14F-4D97-AF65-F5344CB8AC3E}">
        <p14:creationId xmlns:p14="http://schemas.microsoft.com/office/powerpoint/2010/main" val="322456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FAE5-CCCA-7F5C-41E1-DF809828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Estrogen-progestin combinations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AE15-5CFE-904A-243C-05D1CF9E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Continuous versus cyclic OCP use for the treatment of endometriosis-associated pain and reported that the continuous regimen appears to be more efficacious with regards to </a:t>
            </a:r>
            <a:r>
              <a:rPr lang="en-GB" b="1" dirty="0">
                <a:solidFill>
                  <a:srgbClr val="FF0000"/>
                </a:solidFill>
              </a:rPr>
              <a:t>dysmenorrhea</a:t>
            </a:r>
            <a:r>
              <a:rPr lang="en-GB" dirty="0"/>
              <a:t> recurrence (RR 0.24; 95%CI 0.06-0.91) </a:t>
            </a:r>
            <a:r>
              <a:rPr lang="en-GB" i="1" dirty="0" err="1"/>
              <a:t>Muzii</a:t>
            </a:r>
            <a:r>
              <a:rPr lang="en-GB" i="1" dirty="0"/>
              <a:t>, et al., 2016</a:t>
            </a:r>
          </a:p>
          <a:p>
            <a:r>
              <a:rPr lang="en-GB" dirty="0"/>
              <a:t>Nonsignificant differences between continuous and cyclic OCP use were reported for </a:t>
            </a:r>
            <a:r>
              <a:rPr lang="en-GB" b="1" dirty="0">
                <a:solidFill>
                  <a:srgbClr val="FF0000"/>
                </a:solidFill>
              </a:rPr>
              <a:t>chronic pelvic pain and dyspareunia</a:t>
            </a:r>
            <a:r>
              <a:rPr lang="en-GB" dirty="0"/>
              <a:t>, and a trend toward lower cyst recurrence rates for a continuous OCP (RR 0.54; 95%CI 0.28 to 1.05).</a:t>
            </a:r>
          </a:p>
        </p:txBody>
      </p:sp>
    </p:spTree>
    <p:extLst>
      <p:ext uri="{BB962C8B-B14F-4D97-AF65-F5344CB8AC3E}">
        <p14:creationId xmlns:p14="http://schemas.microsoft.com/office/powerpoint/2010/main" val="261548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0B59-3A0F-FD12-41FB-6DD0685A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Oral Contraception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BDB2-25EB-9961-FA06-01DAF6E26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7529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Placebo-controlled, double-blind, randomized trial confirms improvement of dysmenorrhea and reduction in the size of endometriomas greater than 3cm taking combined oral contraceptives compared with placebo</a:t>
            </a:r>
          </a:p>
          <a:p>
            <a:pPr marL="0" indent="0">
              <a:buNone/>
            </a:pPr>
            <a:r>
              <a:rPr lang="en-US" sz="2000" i="1" dirty="0"/>
              <a:t>Harada et al 2008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CADBC2-EF76-843E-099D-3B98907C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728" y="1757730"/>
            <a:ext cx="5828071" cy="40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0F11-F377-E7DA-EB29-DD90F3513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6C81D-0B72-1CF8-9775-64268B141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73" y="306132"/>
            <a:ext cx="9999406" cy="1733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1FF94-309A-A214-2284-173593715654}"/>
              </a:ext>
            </a:extLst>
          </p:cNvPr>
          <p:cNvSpPr txBox="1"/>
          <p:nvPr/>
        </p:nvSpPr>
        <p:spPr>
          <a:xfrm>
            <a:off x="953729" y="5801032"/>
            <a:ext cx="1007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rate of patients experiencing pain symptoms at the end of treatment was higher with COC, Vaginal ring and </a:t>
            </a:r>
            <a:r>
              <a:rPr lang="en-US" dirty="0" err="1"/>
              <a:t>pach</a:t>
            </a:r>
            <a:r>
              <a:rPr lang="en-US" dirty="0"/>
              <a:t> compared to GnRH-a and Progestins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F1BE62-E76B-798D-446B-00AE0A33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39" y="2175831"/>
            <a:ext cx="6119021" cy="36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7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EF55-36C2-2C86-B096-98DCD72D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Estetrol </a:t>
            </a:r>
            <a:r>
              <a:rPr lang="en-US" dirty="0"/>
              <a:t>15mg / </a:t>
            </a:r>
            <a:r>
              <a:rPr lang="en-US" dirty="0" err="1"/>
              <a:t>drospirenone</a:t>
            </a:r>
            <a:r>
              <a:rPr lang="en-US" dirty="0"/>
              <a:t> 3mg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A0D4-FFD3-8266-883F-BCE8D9F1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Estetrol </a:t>
            </a:r>
            <a:r>
              <a:rPr lang="en-US" dirty="0"/>
              <a:t>E4 is a natural estrogen</a:t>
            </a:r>
          </a:p>
          <a:p>
            <a:r>
              <a:rPr lang="en-US" dirty="0"/>
              <a:t>Moderate but selective affinity for estrogen receptors (</a:t>
            </a:r>
            <a:r>
              <a:rPr lang="en-US" dirty="0" err="1"/>
              <a:t>Ers</a:t>
            </a:r>
            <a:r>
              <a:rPr lang="en-US" dirty="0"/>
              <a:t>)</a:t>
            </a:r>
          </a:p>
          <a:p>
            <a:r>
              <a:rPr lang="en-US" dirty="0"/>
              <a:t>Higher preference of Erα receptor</a:t>
            </a:r>
          </a:p>
          <a:p>
            <a:r>
              <a:rPr lang="en-US" dirty="0"/>
              <a:t>Resembles the activity of SERMs</a:t>
            </a:r>
          </a:p>
          <a:p>
            <a:r>
              <a:rPr lang="en-US" dirty="0"/>
              <a:t>Showing pro &amp; anti-estrogenic effects</a:t>
            </a:r>
          </a:p>
          <a:p>
            <a:r>
              <a:rPr lang="en-US" dirty="0"/>
              <a:t>Pro – in brain, endometrium, bone, uterus and ovaries</a:t>
            </a:r>
          </a:p>
          <a:p>
            <a:r>
              <a:rPr lang="en-US" dirty="0"/>
              <a:t>Anti – CNS and epithelial breast</a:t>
            </a:r>
          </a:p>
          <a:p>
            <a:r>
              <a:rPr lang="en-GB" dirty="0"/>
              <a:t>THERE is NO DATA about E4 effects in pathology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7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36CC-939C-70B0-481F-DAC313C8F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2458065"/>
            <a:ext cx="10586884" cy="3718898"/>
          </a:xfrm>
        </p:spPr>
        <p:txBody>
          <a:bodyPr/>
          <a:lstStyle/>
          <a:p>
            <a:r>
              <a:rPr lang="en-US" dirty="0"/>
              <a:t>Compared E4 and 17</a:t>
            </a:r>
            <a:r>
              <a:rPr lang="el-GR" dirty="0"/>
              <a:t>β</a:t>
            </a:r>
            <a:r>
              <a:rPr lang="en-US" dirty="0"/>
              <a:t>-estradiol (E2) effects using two human endometriotic cell lines (11Z and stromal Hs832 cells) and primary cultures from endometriotic patients </a:t>
            </a:r>
          </a:p>
          <a:p>
            <a:r>
              <a:rPr lang="en-US" dirty="0"/>
              <a:t>E4 did not induce proliferation or migration in these cells</a:t>
            </a:r>
          </a:p>
          <a:p>
            <a:r>
              <a:rPr lang="en-US" dirty="0"/>
              <a:t>Raised levels of PRs which boosts the response to progesterone</a:t>
            </a:r>
          </a:p>
          <a:p>
            <a:r>
              <a:rPr lang="en-US" dirty="0"/>
              <a:t>E4 are functional proteins that elicit activation in PRs-related genes, required to restore P4 response in patients who develop resistance or prevent its appearance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357EB-2ECA-FD28-3EF0-7BA755F6B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09" y="365125"/>
            <a:ext cx="8728381" cy="20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8FE0-3456-67CB-C35C-0FF79965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Progestogens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33AB-16F2-1D58-D4DC-14657251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By binding to progesterone receptors (PRs), these synthetic compounds can induce anti-estrogenic, pro-apoptotic, anti-inflammatory and anti-neurogenic effects, resulting in pain relief and interruption of pathogenic mechanisms within the endometriotic lesions</a:t>
            </a:r>
          </a:p>
        </p:txBody>
      </p:sp>
    </p:spTree>
    <p:extLst>
      <p:ext uri="{BB962C8B-B14F-4D97-AF65-F5344CB8AC3E}">
        <p14:creationId xmlns:p14="http://schemas.microsoft.com/office/powerpoint/2010/main" val="35244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588D-F3EA-009B-F924-26D0E1AB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Endometriosis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1B5B-5333-C019-604A-D47B7C84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Radiological assessment </a:t>
            </a:r>
          </a:p>
          <a:p>
            <a:pPr>
              <a:buFontTx/>
              <a:buChar char="-"/>
            </a:pPr>
            <a:r>
              <a:rPr lang="en-US" dirty="0"/>
              <a:t>Transvaginal Ultrasound Scan </a:t>
            </a:r>
          </a:p>
          <a:p>
            <a:pPr>
              <a:buFontTx/>
              <a:buChar char="-"/>
            </a:pPr>
            <a:r>
              <a:rPr lang="en-US" dirty="0"/>
              <a:t>Pelvic MRI </a:t>
            </a:r>
          </a:p>
          <a:p>
            <a:r>
              <a:rPr lang="en-US" dirty="0"/>
              <a:t>Surgical Diagnosis </a:t>
            </a:r>
          </a:p>
          <a:p>
            <a:pPr>
              <a:buFontTx/>
              <a:buChar char="-"/>
            </a:pPr>
            <a:r>
              <a:rPr lang="en-US" dirty="0"/>
              <a:t>Diagnostic Laparoscopy (See and Treat?)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7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8FE0-3456-67CB-C35C-0FF79965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Progestogens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33AB-16F2-1D58-D4DC-14657251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Norethisterone Acetate </a:t>
            </a:r>
            <a:r>
              <a:rPr lang="en-US" dirty="0">
                <a:solidFill>
                  <a:srgbClr val="FF0000"/>
                </a:solidFill>
              </a:rPr>
              <a:t>19-nortestosterone derivative</a:t>
            </a:r>
            <a:endParaRPr lang="en-US" dirty="0"/>
          </a:p>
          <a:p>
            <a:pPr algn="l"/>
            <a:r>
              <a:rPr lang="en-US" dirty="0" err="1"/>
              <a:t>Dienogest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19-nortestosterone derivative</a:t>
            </a:r>
          </a:p>
          <a:p>
            <a:pPr algn="l"/>
            <a:r>
              <a:rPr lang="en-US" dirty="0" err="1"/>
              <a:t>Levonogestrel</a:t>
            </a:r>
            <a:r>
              <a:rPr lang="en-US" dirty="0"/>
              <a:t> </a:t>
            </a:r>
            <a:r>
              <a:rPr lang="el-GR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17α-</a:t>
            </a:r>
            <a:r>
              <a:rPr lang="en-GB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ethynyl-18-methyl-19-nortestosterone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err="1"/>
              <a:t>Medroxypregesterone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17-OH progesterone derivative</a:t>
            </a:r>
          </a:p>
          <a:p>
            <a:pPr algn="l"/>
            <a:r>
              <a:rPr lang="en-US" dirty="0" err="1"/>
              <a:t>Desogestrel</a:t>
            </a:r>
            <a:r>
              <a:rPr lang="en-US" dirty="0"/>
              <a:t> </a:t>
            </a:r>
            <a:r>
              <a:rPr lang="en-GB" b="0" i="0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derivative of norethisterone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err="1"/>
              <a:t>Gestrinone</a:t>
            </a:r>
            <a:r>
              <a:rPr lang="en-US" dirty="0"/>
              <a:t> </a:t>
            </a:r>
            <a:r>
              <a:rPr lang="en-GB" b="0" i="0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derivative of norethisterone</a:t>
            </a:r>
            <a:endParaRPr lang="en-US" dirty="0"/>
          </a:p>
          <a:p>
            <a:pPr algn="l"/>
            <a:r>
              <a:rPr lang="en-US" dirty="0"/>
              <a:t>Etonogestrel-releasing subdermal implant </a:t>
            </a:r>
            <a:r>
              <a:rPr lang="en-GB" b="0" i="0" strike="noStrike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derivative of norethisterone</a:t>
            </a:r>
            <a:endParaRPr lang="en-US" dirty="0"/>
          </a:p>
          <a:p>
            <a:pPr algn="l"/>
            <a:r>
              <a:rPr lang="en-US" dirty="0"/>
              <a:t>Danazol </a:t>
            </a:r>
            <a:r>
              <a:rPr lang="en-GB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derivative of </a:t>
            </a:r>
            <a:r>
              <a:rPr lang="en-GB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ethisterone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8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270A-6537-08F4-A7C1-72503E61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Progestogens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2A99-0D79-D535-6B7B-ACB1B405A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Continuous progestogens and continuous </a:t>
            </a:r>
            <a:r>
              <a:rPr lang="en-GB" dirty="0" err="1"/>
              <a:t>gestrinone</a:t>
            </a:r>
            <a:r>
              <a:rPr lang="en-GB" dirty="0"/>
              <a:t> are effective therapies for the treatment of painful symptoms associated with endometriosis</a:t>
            </a:r>
          </a:p>
          <a:p>
            <a:pPr algn="l"/>
            <a:r>
              <a:rPr lang="en-GB" sz="1800" b="0" i="0" u="none" strike="noStrike" baseline="0" dirty="0">
                <a:latin typeface="URWPalladioL-Roma"/>
              </a:rPr>
              <a:t>Regarding clinical efficacy, progestins are effective in alleviating pain in women with gastrointestinal and rectovaginal endometriosis and have shown result comparable to surgery in the treatment of endometriosis-related dyspareunia</a:t>
            </a:r>
          </a:p>
          <a:p>
            <a:pPr algn="l"/>
            <a:r>
              <a:rPr lang="en-GB" sz="1800" b="0" i="0" u="none" strike="noStrike" baseline="0" dirty="0">
                <a:latin typeface="URWPalladioL-Roma"/>
              </a:rPr>
              <a:t>A mechanism that is relevant to endometriosis-related pain is causing the decidualization of ectopic an </a:t>
            </a:r>
            <a:r>
              <a:rPr lang="en-GB" sz="1800" b="0" i="0" u="none" strike="noStrike" baseline="0" dirty="0" err="1">
                <a:latin typeface="URWPalladioL-Roma"/>
              </a:rPr>
              <a:t>eutopic</a:t>
            </a:r>
            <a:r>
              <a:rPr lang="en-GB" sz="1800" b="0" i="0" u="none" strike="noStrike" baseline="0" dirty="0">
                <a:latin typeface="URWPalladioL-Roma"/>
              </a:rPr>
              <a:t> endometrium, respectively.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3D9D5-9725-D6E6-3E80-61DF554A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73" y="99483"/>
            <a:ext cx="4914071" cy="23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2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A576-2D2C-2C7E-BE18-230CCDCF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Dienogest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B7C4-EE66-D263-B336-797E709D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b="0" i="0" u="none" strike="noStrike" baseline="0" dirty="0"/>
              <a:t>ourth-generation selective progestin with a direct anti-inflammatory effect</a:t>
            </a:r>
          </a:p>
          <a:p>
            <a:r>
              <a:rPr lang="en-US" dirty="0"/>
              <a:t>Significant reduction in both diameter and volume of OMA</a:t>
            </a:r>
          </a:p>
          <a:p>
            <a:r>
              <a:rPr lang="en-US" dirty="0"/>
              <a:t>Ovarian reserve appears to be preserved</a:t>
            </a:r>
          </a:p>
          <a:p>
            <a:r>
              <a:rPr lang="en-US" dirty="0"/>
              <a:t>Reduced volume by up to 76%</a:t>
            </a:r>
          </a:p>
          <a:p>
            <a:r>
              <a:rPr lang="en-US" dirty="0"/>
              <a:t>Improved dysmenorrhea by 42.71%</a:t>
            </a:r>
          </a:p>
          <a:p>
            <a:r>
              <a:rPr lang="en-US" dirty="0"/>
              <a:t>Improved chronic pain by 48.91%</a:t>
            </a:r>
          </a:p>
          <a:p>
            <a:r>
              <a:rPr lang="en-GB" dirty="0"/>
              <a:t>Benefit of progestin use compared to COCs is less thrombotic risk and better tolerability</a:t>
            </a:r>
          </a:p>
          <a:p>
            <a:r>
              <a:rPr lang="en-US" dirty="0"/>
              <a:t>Improvements to pain associated with rectovaginal endometriosis, bladder endometriosis and DIE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734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1D9F-82CC-8B9D-DC72-532C744A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Norethisterone Acetate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1AF8-4D82-86BB-EEA2-B51A1ADB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Licensed treatment of endometriosis in the USA</a:t>
            </a:r>
          </a:p>
          <a:p>
            <a:r>
              <a:rPr lang="en-US" dirty="0"/>
              <a:t>Strong progestogenic effect and a androgenic activity</a:t>
            </a:r>
          </a:p>
          <a:p>
            <a:r>
              <a:rPr lang="en-US" dirty="0"/>
              <a:t>Side-effects include residual androgenic activity (weight gain, acne and seborrhea)</a:t>
            </a:r>
          </a:p>
          <a:p>
            <a:r>
              <a:rPr lang="en-US" dirty="0"/>
              <a:t>NETA 2.5mg daily – low cost</a:t>
            </a:r>
          </a:p>
          <a:p>
            <a:r>
              <a:rPr lang="en-US" dirty="0"/>
              <a:t>If tolerated give good symptom control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72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4F15-0BEC-5ABD-8AAB-6A96499C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Levonorgestrel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9FF7-A52D-AE5B-4026-EFFA41B8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systematic review of RCTs comparing the levonorgestrel-releasing intrauterine system (LNG-IUS) with GnRH agonist included five trials with a total of 255 women (Lan, et al., 2013)</a:t>
            </a:r>
          </a:p>
          <a:p>
            <a:r>
              <a:rPr lang="en-GB" dirty="0"/>
              <a:t>In three of the trials reporting on VAS scores, LNG-IUS was found to reduce pain scores, with no difference compared to GnRH agonist (weighted mean difference [WMD] 0.03: 95%CI -0.53 to 0.59).</a:t>
            </a:r>
          </a:p>
          <a:p>
            <a:r>
              <a:rPr lang="en-GB" dirty="0"/>
              <a:t>In a fourth trial, LNG-IUS treatment decreased ASRM staging scores and improved </a:t>
            </a:r>
            <a:r>
              <a:rPr lang="en-GB" dirty="0" err="1"/>
              <a:t>HRQoL</a:t>
            </a:r>
            <a:r>
              <a:rPr lang="en-GB" dirty="0"/>
              <a:t> similar to GnRH-agonist</a:t>
            </a:r>
          </a:p>
        </p:txBody>
      </p:sp>
    </p:spTree>
    <p:extLst>
      <p:ext uri="{BB962C8B-B14F-4D97-AF65-F5344CB8AC3E}">
        <p14:creationId xmlns:p14="http://schemas.microsoft.com/office/powerpoint/2010/main" val="3154006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0D2-256E-BF6F-8DFD-8B33593D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Etonogestrel </a:t>
            </a:r>
            <a:r>
              <a:rPr lang="en-US"/>
              <a:t>Vs Levonorgestrel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C9CD2-FD4A-4227-8364-9F2CB851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recent RCT randomised 103 women with endometriosis-associated chronic pelvic pain and/or dysmenorrhea to an etonogestrel-releasing subdermal implant (ENG) or a 52-mg levonorgestrel-releasing intrauterine system (</a:t>
            </a:r>
            <a:r>
              <a:rPr lang="en-GB" dirty="0" err="1"/>
              <a:t>Margatho</a:t>
            </a:r>
            <a:r>
              <a:rPr lang="en-GB" dirty="0"/>
              <a:t>, et al., 2020).</a:t>
            </a:r>
          </a:p>
          <a:p>
            <a:r>
              <a:rPr lang="en-GB" dirty="0"/>
              <a:t>ENG implant and the LNG-IUS significantly reduced endometriosis-related pain, dysmenorrhea, and chronic pelvic pain</a:t>
            </a:r>
          </a:p>
        </p:txBody>
      </p:sp>
    </p:spTree>
    <p:extLst>
      <p:ext uri="{BB962C8B-B14F-4D97-AF65-F5344CB8AC3E}">
        <p14:creationId xmlns:p14="http://schemas.microsoft.com/office/powerpoint/2010/main" val="15833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3B39-24B2-C295-6F88-7A749CF7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GnRH-</a:t>
            </a:r>
            <a:r>
              <a:rPr lang="en-US" dirty="0" err="1"/>
              <a:t>agonsits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D56D-D796-7C2A-BB7E-CF8B6AF6C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Regulating the secretion of gonadotropins by the pituitary</a:t>
            </a:r>
          </a:p>
          <a:p>
            <a:r>
              <a:rPr lang="en-GB" dirty="0"/>
              <a:t>Produces an inhibition of the hypophyseal–gonadal axis within 2–4 weeks</a:t>
            </a:r>
          </a:p>
          <a:p>
            <a:r>
              <a:rPr lang="en-GB" dirty="0"/>
              <a:t>Altered lipid profile, depression, hot flushes, and loss of bone mineral density limit their long-term use</a:t>
            </a:r>
          </a:p>
          <a:p>
            <a:r>
              <a:rPr lang="en-GB" dirty="0"/>
              <a:t>Compared to progestins and COCs, GnRH agonists decrease pain symptoms and improve quality of life, however, without inter-group differences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D0765-AB34-8AFF-1820-A084159B0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748" y="0"/>
            <a:ext cx="2096284" cy="2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7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3284-DE1B-9858-8E8A-E1A3298C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hormonal therapies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EEB9-E1C7-097D-352D-7C7D7F78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GnRH antagonists -  </a:t>
            </a:r>
            <a:r>
              <a:rPr lang="en-US" dirty="0" err="1"/>
              <a:t>Alagolic</a:t>
            </a:r>
            <a:r>
              <a:rPr lang="en-US" dirty="0"/>
              <a:t>, </a:t>
            </a:r>
            <a:r>
              <a:rPr lang="en-US" dirty="0" err="1"/>
              <a:t>relugolix</a:t>
            </a:r>
            <a:r>
              <a:rPr lang="en-US" dirty="0"/>
              <a:t>, </a:t>
            </a:r>
            <a:r>
              <a:rPr lang="en-US" dirty="0" err="1"/>
              <a:t>Linzagolix</a:t>
            </a:r>
            <a:r>
              <a:rPr lang="en-US" dirty="0"/>
              <a:t> – </a:t>
            </a:r>
            <a:r>
              <a:rPr lang="en-US" dirty="0" err="1"/>
              <a:t>Suppresions</a:t>
            </a:r>
            <a:r>
              <a:rPr lang="en-US" dirty="0"/>
              <a:t> of LH secretion, competitive action on GnRH receptors in endometrial cells – inhibition of growth and proliferation of endometrial tissue</a:t>
            </a:r>
          </a:p>
          <a:p>
            <a:pPr marL="36900" indent="0">
              <a:buNone/>
            </a:pPr>
            <a:r>
              <a:rPr lang="en-GB" dirty="0" err="1"/>
              <a:t>advantage,compared</a:t>
            </a:r>
            <a:r>
              <a:rPr lang="en-GB" dirty="0"/>
              <a:t> with GnRH agonists, is the dose-dependent effect: in particular, suppression </a:t>
            </a:r>
            <a:r>
              <a:rPr lang="en-GB" dirty="0" err="1"/>
              <a:t>ofpituitary</a:t>
            </a:r>
            <a:r>
              <a:rPr lang="en-GB" dirty="0"/>
              <a:t> and ovarian hormones is maintained partially at lower doses, while higher doses are associated with full suppression [</a:t>
            </a:r>
            <a:endParaRPr lang="en-US" dirty="0"/>
          </a:p>
          <a:p>
            <a:r>
              <a:rPr lang="en-GB" dirty="0"/>
              <a:t>SPRMs – </a:t>
            </a:r>
            <a:r>
              <a:rPr lang="en-GB" dirty="0" err="1"/>
              <a:t>Uliptistal</a:t>
            </a:r>
            <a:r>
              <a:rPr lang="en-GB" dirty="0"/>
              <a:t> acetate, mifepristone and </a:t>
            </a:r>
            <a:r>
              <a:rPr lang="en-GB" dirty="0" err="1"/>
              <a:t>asoprisril</a:t>
            </a:r>
            <a:r>
              <a:rPr lang="en-GB" dirty="0"/>
              <a:t> – PR </a:t>
            </a:r>
            <a:r>
              <a:rPr lang="en-GB" dirty="0" err="1"/>
              <a:t>modulatros</a:t>
            </a:r>
            <a:r>
              <a:rPr lang="en-GB" dirty="0"/>
              <a:t>-associated endometrial changes (PAEC) – endometrial antiproliferative effect</a:t>
            </a:r>
          </a:p>
          <a:p>
            <a:endParaRPr lang="en-GB" dirty="0"/>
          </a:p>
          <a:p>
            <a:r>
              <a:rPr lang="en-GB" dirty="0"/>
              <a:t>Aromatase inhibitors – Letrozole, </a:t>
            </a:r>
            <a:r>
              <a:rPr lang="en-GB" dirty="0" err="1"/>
              <a:t>anastrazole</a:t>
            </a:r>
            <a:r>
              <a:rPr lang="en-GB" dirty="0"/>
              <a:t> – Blocks conversions of androgens to </a:t>
            </a:r>
            <a:r>
              <a:rPr lang="en-GB" dirty="0" err="1"/>
              <a:t>estrogen</a:t>
            </a:r>
            <a:r>
              <a:rPr lang="en-GB" dirty="0"/>
              <a:t> -&gt; decreased endometrial proliferations</a:t>
            </a:r>
          </a:p>
        </p:txBody>
      </p:sp>
    </p:spTree>
    <p:extLst>
      <p:ext uri="{BB962C8B-B14F-4D97-AF65-F5344CB8AC3E}">
        <p14:creationId xmlns:p14="http://schemas.microsoft.com/office/powerpoint/2010/main" val="3048692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3BAC-BBDB-A779-CDA4-32AE3A00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REFERRING PATIENTS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83ADB-D877-6772-CC77-7C12A7EB7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80" y="1731963"/>
            <a:ext cx="8804114" cy="4059237"/>
          </a:xfrm>
        </p:spPr>
      </p:pic>
    </p:spTree>
    <p:extLst>
      <p:ext uri="{BB962C8B-B14F-4D97-AF65-F5344CB8AC3E}">
        <p14:creationId xmlns:p14="http://schemas.microsoft.com/office/powerpoint/2010/main" val="1037224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C2CA2-8B77-2812-8CA8-AE4D64DB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2278"/>
            <a:ext cx="10353675" cy="4244832"/>
          </a:xfrm>
        </p:spPr>
      </p:pic>
    </p:spTree>
    <p:extLst>
      <p:ext uri="{BB962C8B-B14F-4D97-AF65-F5344CB8AC3E}">
        <p14:creationId xmlns:p14="http://schemas.microsoft.com/office/powerpoint/2010/main" val="15099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F131-43F9-BA69-7A30-C7F14135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tages of Endometriosis - EndometriosisNET">
            <a:extLst>
              <a:ext uri="{FF2B5EF4-FFF2-40B4-BE49-F238E27FC236}">
                <a16:creationId xmlns:a16="http://schemas.microsoft.com/office/drawing/2014/main" id="{4018869D-CFD8-ABE4-E29B-24C26F61A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0" y="156284"/>
            <a:ext cx="5730737" cy="40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11345-3C35-9DE8-CB66-E1866F5FD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4885"/>
            <a:ext cx="5738142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5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C128-B75A-F400-680D-101B4FB5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21B6-59EF-AE94-BA2A-5E7DCCEA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size does not fit all </a:t>
            </a:r>
          </a:p>
          <a:p>
            <a:r>
              <a:rPr lang="en-US" dirty="0"/>
              <a:t>Symptom profiling the patient improves outcome </a:t>
            </a:r>
          </a:p>
          <a:p>
            <a:r>
              <a:rPr lang="en-US" dirty="0"/>
              <a:t>Increasing the imaging sensitivity will provide a better picture without the need for invasive surgical procedures</a:t>
            </a:r>
          </a:p>
          <a:p>
            <a:r>
              <a:rPr lang="en-US" dirty="0"/>
              <a:t>Hormonal treatment requires further evidence to gain an understanding of mode of action</a:t>
            </a:r>
          </a:p>
          <a:p>
            <a:r>
              <a:rPr lang="en-US" dirty="0"/>
              <a:t>Progesterone resistance </a:t>
            </a:r>
            <a:r>
              <a:rPr lang="en-US" dirty="0" err="1"/>
              <a:t>sould</a:t>
            </a:r>
            <a:r>
              <a:rPr lang="en-US" dirty="0"/>
              <a:t> be taken into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83879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8E01-B55E-44AE-7A58-08B37A26B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GB" dirty="0"/>
          </a:p>
          <a:p>
            <a:r>
              <a:rPr lang="en-GB" dirty="0"/>
              <a:t>The test performance of any imaging technique for the detection of DE is operator-dependent and will increase with exposure, level of training and skills, and experience of the operator.</a:t>
            </a:r>
          </a:p>
          <a:p>
            <a:r>
              <a:rPr lang="en-GB" dirty="0"/>
              <a:t>Patients with a plan for surgical intervention for endometriosis should undergo preoperative imaging for the detection of DE performed by adequately trained operators</a:t>
            </a:r>
          </a:p>
          <a:p>
            <a:r>
              <a:rPr lang="en-GB" dirty="0"/>
              <a:t>TVS performed by adequately trained operators is recommended as the first-line imaging tool due to its availability, good test performance, cost efficacy, and its low environmental impact when compared to other imaging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2CF13-285B-C324-9188-DF199895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692"/>
            <a:ext cx="10696375" cy="22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67FA-4F38-6ACA-9F2B-41449AD0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Diagnosis of Endometriosis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BB5C6-0B5F-8EA9-9A20-C53CA7198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for:</a:t>
            </a:r>
          </a:p>
          <a:p>
            <a:pPr>
              <a:buFontTx/>
              <a:buChar char="-"/>
            </a:pPr>
            <a:r>
              <a:rPr lang="en-US" dirty="0"/>
              <a:t>The identification and mapping of endometriosis prior to commencing treatment </a:t>
            </a:r>
          </a:p>
          <a:p>
            <a:pPr>
              <a:buFontTx/>
              <a:buChar char="-"/>
            </a:pPr>
            <a:r>
              <a:rPr lang="en-US" dirty="0"/>
              <a:t>Better preparation prior to surgical management and reduce the risk of repeat surgical interventions</a:t>
            </a:r>
          </a:p>
          <a:p>
            <a:pPr>
              <a:buFontTx/>
              <a:buChar char="-"/>
            </a:pPr>
            <a:r>
              <a:rPr lang="en-US" dirty="0"/>
              <a:t>Reduce to risks associated with surgical management such as exacerbation of pain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73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799D-99CF-F737-6DE6-9E0B8E31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Therapies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74F3-34C9-1AE5-ACDC-F1411FD76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to empiric therapy does not confirm the diagnosis of endometriosis.</a:t>
            </a:r>
          </a:p>
          <a:p>
            <a:r>
              <a:rPr lang="en-US" dirty="0"/>
              <a:t>Treatments should be considered suppressive rather than curative</a:t>
            </a:r>
          </a:p>
          <a:p>
            <a:r>
              <a:rPr lang="en-US" dirty="0"/>
              <a:t>The main objective of medical management is to prevent recurrence and reduce symptoms </a:t>
            </a:r>
          </a:p>
          <a:p>
            <a:r>
              <a:rPr lang="en-US" dirty="0"/>
              <a:t>Medical therapies will not increase fecundity or resolve endometriomas or deeply infiltrating disease </a:t>
            </a:r>
          </a:p>
          <a:p>
            <a:r>
              <a:rPr lang="en-US" dirty="0"/>
              <a:t>The effectiveness of medical options for reducing symptoms is comparable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3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C581-5BA1-D87E-ADE9-70FE6A1B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Regimen is based of Multiple Factors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9FEB-9167-649A-0526-DD6553CB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Age </a:t>
            </a:r>
          </a:p>
          <a:p>
            <a:r>
              <a:rPr lang="en-US" dirty="0"/>
              <a:t>Patient preference</a:t>
            </a:r>
          </a:p>
          <a:p>
            <a:r>
              <a:rPr lang="en-US" dirty="0"/>
              <a:t>Reproductive plans </a:t>
            </a:r>
          </a:p>
          <a:p>
            <a:r>
              <a:rPr lang="en-US" dirty="0"/>
              <a:t>Pain severity </a:t>
            </a:r>
          </a:p>
          <a:p>
            <a:r>
              <a:rPr lang="en-US" dirty="0"/>
              <a:t>Degree of disease </a:t>
            </a:r>
          </a:p>
          <a:p>
            <a:r>
              <a:rPr lang="en-US" dirty="0"/>
              <a:t>Treatment costs </a:t>
            </a:r>
          </a:p>
          <a:p>
            <a:r>
              <a:rPr lang="en-US" dirty="0"/>
              <a:t>Treatment availability </a:t>
            </a:r>
          </a:p>
          <a:p>
            <a:r>
              <a:rPr lang="en-US" dirty="0"/>
              <a:t>Intended duration </a:t>
            </a:r>
          </a:p>
          <a:p>
            <a:r>
              <a:rPr lang="en-US" dirty="0"/>
              <a:t>Treatment risks and side effect profiles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25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AD34-DF62-FF6A-6267-0655638D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Non-Steroidal </a:t>
            </a:r>
            <a:r>
              <a:rPr lang="en-US" dirty="0" err="1"/>
              <a:t>antiinflammatory</a:t>
            </a:r>
            <a:r>
              <a:rPr lang="en-US" dirty="0"/>
              <a:t> drugs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B4BE-D3E1-78C7-E2A2-EDCDFB08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Alone are probably of minimal effectiveness in patients with endometriosis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9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103776</TotalTime>
  <Words>1818</Words>
  <Application>Microsoft Office PowerPoint</Application>
  <PresentationFormat>Widescreen</PresentationFormat>
  <Paragraphs>173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Arial</vt:lpstr>
      <vt:lpstr>Calisto MT</vt:lpstr>
      <vt:lpstr>URWPalladioL-Roma</vt:lpstr>
      <vt:lpstr>Wingdings 2</vt:lpstr>
      <vt:lpstr>Slate</vt:lpstr>
      <vt:lpstr>Medical Therapies for Endometriosis Pain THE GYNAECOLOGY PELVIC PAIN APPROACH</vt:lpstr>
      <vt:lpstr>Key symptoms indicating severity of pelvic pain</vt:lpstr>
      <vt:lpstr>Diagnosis of Endometriosis </vt:lpstr>
      <vt:lpstr>PowerPoint Presentation</vt:lpstr>
      <vt:lpstr>PowerPoint Presentation</vt:lpstr>
      <vt:lpstr>Radiological Diagnosis of Endometriosis</vt:lpstr>
      <vt:lpstr>Medical Therapies </vt:lpstr>
      <vt:lpstr>Optimal Regimen is based of Multiple Factors</vt:lpstr>
      <vt:lpstr>Non-Steroidal antiinflammatory drugs </vt:lpstr>
      <vt:lpstr>Pathophysiology</vt:lpstr>
      <vt:lpstr>PowerPoint Presentation</vt:lpstr>
      <vt:lpstr>Progesterone Receptors and progesterone signaling</vt:lpstr>
      <vt:lpstr>PowerPoint Presentation</vt:lpstr>
      <vt:lpstr>Functional dysregulation in endometriosis</vt:lpstr>
      <vt:lpstr>PowerPoint Presentation</vt:lpstr>
      <vt:lpstr>Progesterone Resistance </vt:lpstr>
      <vt:lpstr>Estrogen in Endometriosis</vt:lpstr>
      <vt:lpstr>ESR-1 / ESR-2 </vt:lpstr>
      <vt:lpstr>Hormonal Therapy</vt:lpstr>
      <vt:lpstr>Hormone Receptor Heterogenicity </vt:lpstr>
      <vt:lpstr>Available Hormonal Therapies</vt:lpstr>
      <vt:lpstr>PowerPoint Presentation</vt:lpstr>
      <vt:lpstr>Estrogen-progestin combinations</vt:lpstr>
      <vt:lpstr>Estrogen-progestin combinations</vt:lpstr>
      <vt:lpstr>Combined Oral Contraception</vt:lpstr>
      <vt:lpstr>PowerPoint Presentation</vt:lpstr>
      <vt:lpstr>Estetrol 15mg / drospirenone 3mg</vt:lpstr>
      <vt:lpstr>PowerPoint Presentation</vt:lpstr>
      <vt:lpstr>Progestogens</vt:lpstr>
      <vt:lpstr>Progestogens</vt:lpstr>
      <vt:lpstr>Progestogens</vt:lpstr>
      <vt:lpstr>Dienogest</vt:lpstr>
      <vt:lpstr>Norethisterone Acetate</vt:lpstr>
      <vt:lpstr>Levonorgestrel</vt:lpstr>
      <vt:lpstr>Etonogestrel Vs Levonorgestrel </vt:lpstr>
      <vt:lpstr>GnRH-agonsits</vt:lpstr>
      <vt:lpstr>Other hormonal therapies</vt:lpstr>
      <vt:lpstr>REFERRING PATIENTS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Maximilian Brincat</dc:creator>
  <cp:lastModifiedBy>Jason Bonnici</cp:lastModifiedBy>
  <cp:revision>43</cp:revision>
  <dcterms:created xsi:type="dcterms:W3CDTF">2024-06-23T12:13:39Z</dcterms:created>
  <dcterms:modified xsi:type="dcterms:W3CDTF">2024-11-03T20:18:15Z</dcterms:modified>
</cp:coreProperties>
</file>