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80120"/>
  </p:normalViewPr>
  <p:slideViewPr>
    <p:cSldViewPr snapToGrid="0">
      <p:cViewPr varScale="1">
        <p:scale>
          <a:sx n="56" d="100"/>
          <a:sy n="56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0EBCF-8165-4068-A8AE-02AB7F2B9CC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2207F93-6668-4133-9B89-DFD4C1E8074C}">
      <dgm:prSet/>
      <dgm:spPr/>
      <dgm:t>
        <a:bodyPr/>
        <a:lstStyle/>
        <a:p>
          <a:r>
            <a:rPr lang="en-GB" b="0" i="0"/>
            <a:t>Persistent non-cyclic pelvic pain lasting more than 6 months</a:t>
          </a:r>
          <a:endParaRPr lang="en-US"/>
        </a:p>
      </dgm:t>
    </dgm:pt>
    <dgm:pt modelId="{376F0ED0-7E5F-4654-8ACB-4A9B7C4CB40D}" type="parTrans" cxnId="{E2A6C699-A8CD-46B6-B5DD-4235B4D77FE4}">
      <dgm:prSet/>
      <dgm:spPr/>
      <dgm:t>
        <a:bodyPr/>
        <a:lstStyle/>
        <a:p>
          <a:endParaRPr lang="en-US"/>
        </a:p>
      </dgm:t>
    </dgm:pt>
    <dgm:pt modelId="{A459631C-97A2-4AF1-B343-9BB2032E7684}" type="sibTrans" cxnId="{E2A6C699-A8CD-46B6-B5DD-4235B4D77FE4}">
      <dgm:prSet/>
      <dgm:spPr/>
      <dgm:t>
        <a:bodyPr/>
        <a:lstStyle/>
        <a:p>
          <a:endParaRPr lang="en-US"/>
        </a:p>
      </dgm:t>
    </dgm:pt>
    <dgm:pt modelId="{A7F36FFC-F931-4711-9686-0B887BB622B8}">
      <dgm:prSet/>
      <dgm:spPr/>
      <dgm:t>
        <a:bodyPr/>
        <a:lstStyle/>
        <a:p>
          <a:r>
            <a:rPr lang="en-GB"/>
            <a:t>Significant impact on quality of life – physical, emotional social wellbeing </a:t>
          </a:r>
          <a:endParaRPr lang="en-US"/>
        </a:p>
      </dgm:t>
    </dgm:pt>
    <dgm:pt modelId="{3F0EC4A7-982C-4026-A479-6106DE92B3B5}" type="parTrans" cxnId="{4C117925-5DE1-4463-B679-74D41B6D2725}">
      <dgm:prSet/>
      <dgm:spPr/>
      <dgm:t>
        <a:bodyPr/>
        <a:lstStyle/>
        <a:p>
          <a:endParaRPr lang="en-US"/>
        </a:p>
      </dgm:t>
    </dgm:pt>
    <dgm:pt modelId="{4CF0B540-A153-44E7-94DF-C36F1F90418C}" type="sibTrans" cxnId="{4C117925-5DE1-4463-B679-74D41B6D2725}">
      <dgm:prSet/>
      <dgm:spPr/>
      <dgm:t>
        <a:bodyPr/>
        <a:lstStyle/>
        <a:p>
          <a:endParaRPr lang="en-US"/>
        </a:p>
      </dgm:t>
    </dgm:pt>
    <dgm:pt modelId="{98C6FFDA-0C06-4A88-AD8A-B9DFB951CCE8}">
      <dgm:prSet/>
      <dgm:spPr/>
      <dgm:t>
        <a:bodyPr/>
        <a:lstStyle/>
        <a:p>
          <a:r>
            <a:rPr lang="en-GB"/>
            <a:t>Aetiology is often multifactorial</a:t>
          </a:r>
          <a:endParaRPr lang="en-US"/>
        </a:p>
      </dgm:t>
    </dgm:pt>
    <dgm:pt modelId="{C41F47FA-05E6-49B1-8593-968C1E138EBA}" type="parTrans" cxnId="{8C264076-7BDF-43C6-AC0F-742F15031361}">
      <dgm:prSet/>
      <dgm:spPr/>
      <dgm:t>
        <a:bodyPr/>
        <a:lstStyle/>
        <a:p>
          <a:endParaRPr lang="en-US"/>
        </a:p>
      </dgm:t>
    </dgm:pt>
    <dgm:pt modelId="{D962709B-A694-40D6-A60E-B12B686D1D6E}" type="sibTrans" cxnId="{8C264076-7BDF-43C6-AC0F-742F15031361}">
      <dgm:prSet/>
      <dgm:spPr/>
      <dgm:t>
        <a:bodyPr/>
        <a:lstStyle/>
        <a:p>
          <a:endParaRPr lang="en-US"/>
        </a:p>
      </dgm:t>
    </dgm:pt>
    <dgm:pt modelId="{E538B941-D1B8-4A67-A3BE-F3DE75187C9F}">
      <dgm:prSet/>
      <dgm:spPr/>
      <dgm:t>
        <a:bodyPr/>
        <a:lstStyle/>
        <a:p>
          <a:r>
            <a:rPr lang="en-GB"/>
            <a:t>The role of GPs</a:t>
          </a:r>
          <a:endParaRPr lang="en-US"/>
        </a:p>
      </dgm:t>
    </dgm:pt>
    <dgm:pt modelId="{48CF4C8E-6708-40C9-81E1-E2B853D42C3B}" type="parTrans" cxnId="{5B89C3F2-BF27-47FC-8DEB-F84F98F1563D}">
      <dgm:prSet/>
      <dgm:spPr/>
      <dgm:t>
        <a:bodyPr/>
        <a:lstStyle/>
        <a:p>
          <a:endParaRPr lang="en-US"/>
        </a:p>
      </dgm:t>
    </dgm:pt>
    <dgm:pt modelId="{B86E02DD-6F08-4356-A0E5-40041399B847}" type="sibTrans" cxnId="{5B89C3F2-BF27-47FC-8DEB-F84F98F1563D}">
      <dgm:prSet/>
      <dgm:spPr/>
      <dgm:t>
        <a:bodyPr/>
        <a:lstStyle/>
        <a:p>
          <a:endParaRPr lang="en-US"/>
        </a:p>
      </dgm:t>
    </dgm:pt>
    <dgm:pt modelId="{8AA12DF4-401C-944F-B4B8-F33A1E5EC2D8}" type="pres">
      <dgm:prSet presAssocID="{0360EBCF-8165-4068-A8AE-02AB7F2B9CCC}" presName="linear" presStyleCnt="0">
        <dgm:presLayoutVars>
          <dgm:animLvl val="lvl"/>
          <dgm:resizeHandles val="exact"/>
        </dgm:presLayoutVars>
      </dgm:prSet>
      <dgm:spPr/>
    </dgm:pt>
    <dgm:pt modelId="{000FE58C-043E-9F4A-93D7-B68071A41907}" type="pres">
      <dgm:prSet presAssocID="{72207F93-6668-4133-9B89-DFD4C1E8074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8C9D25D-4E25-B142-BCA1-EA6D0C49A8CD}" type="pres">
      <dgm:prSet presAssocID="{A459631C-97A2-4AF1-B343-9BB2032E7684}" presName="spacer" presStyleCnt="0"/>
      <dgm:spPr/>
    </dgm:pt>
    <dgm:pt modelId="{D62EC538-D06F-8444-B2DD-FF701E2C5C63}" type="pres">
      <dgm:prSet presAssocID="{A7F36FFC-F931-4711-9686-0B887BB622B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A0D61F6-2BF0-354E-A673-9529098D47C5}" type="pres">
      <dgm:prSet presAssocID="{4CF0B540-A153-44E7-94DF-C36F1F90418C}" presName="spacer" presStyleCnt="0"/>
      <dgm:spPr/>
    </dgm:pt>
    <dgm:pt modelId="{4D6A852E-F9F4-7547-BD5F-3E607A41317E}" type="pres">
      <dgm:prSet presAssocID="{98C6FFDA-0C06-4A88-AD8A-B9DFB951CCE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C0EA980-2C5A-0B4B-9FD8-D6EDCC99B95A}" type="pres">
      <dgm:prSet presAssocID="{D962709B-A694-40D6-A60E-B12B686D1D6E}" presName="spacer" presStyleCnt="0"/>
      <dgm:spPr/>
    </dgm:pt>
    <dgm:pt modelId="{5ABFA657-2D20-F944-8CC5-48397EE1B66E}" type="pres">
      <dgm:prSet presAssocID="{E538B941-D1B8-4A67-A3BE-F3DE75187C9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5B48A0F-5353-3343-AA12-402D46403CF0}" type="presOf" srcId="{A7F36FFC-F931-4711-9686-0B887BB622B8}" destId="{D62EC538-D06F-8444-B2DD-FF701E2C5C63}" srcOrd="0" destOrd="0" presId="urn:microsoft.com/office/officeart/2005/8/layout/vList2"/>
    <dgm:cxn modelId="{6237AA23-1921-8744-B292-C5826891EB6F}" type="presOf" srcId="{0360EBCF-8165-4068-A8AE-02AB7F2B9CCC}" destId="{8AA12DF4-401C-944F-B4B8-F33A1E5EC2D8}" srcOrd="0" destOrd="0" presId="urn:microsoft.com/office/officeart/2005/8/layout/vList2"/>
    <dgm:cxn modelId="{4C117925-5DE1-4463-B679-74D41B6D2725}" srcId="{0360EBCF-8165-4068-A8AE-02AB7F2B9CCC}" destId="{A7F36FFC-F931-4711-9686-0B887BB622B8}" srcOrd="1" destOrd="0" parTransId="{3F0EC4A7-982C-4026-A479-6106DE92B3B5}" sibTransId="{4CF0B540-A153-44E7-94DF-C36F1F90418C}"/>
    <dgm:cxn modelId="{8C264076-7BDF-43C6-AC0F-742F15031361}" srcId="{0360EBCF-8165-4068-A8AE-02AB7F2B9CCC}" destId="{98C6FFDA-0C06-4A88-AD8A-B9DFB951CCE8}" srcOrd="2" destOrd="0" parTransId="{C41F47FA-05E6-49B1-8593-968C1E138EBA}" sibTransId="{D962709B-A694-40D6-A60E-B12B686D1D6E}"/>
    <dgm:cxn modelId="{287ACB86-A06D-2140-8334-0C8B19E9E46F}" type="presOf" srcId="{72207F93-6668-4133-9B89-DFD4C1E8074C}" destId="{000FE58C-043E-9F4A-93D7-B68071A41907}" srcOrd="0" destOrd="0" presId="urn:microsoft.com/office/officeart/2005/8/layout/vList2"/>
    <dgm:cxn modelId="{E2A6C699-A8CD-46B6-B5DD-4235B4D77FE4}" srcId="{0360EBCF-8165-4068-A8AE-02AB7F2B9CCC}" destId="{72207F93-6668-4133-9B89-DFD4C1E8074C}" srcOrd="0" destOrd="0" parTransId="{376F0ED0-7E5F-4654-8ACB-4A9B7C4CB40D}" sibTransId="{A459631C-97A2-4AF1-B343-9BB2032E7684}"/>
    <dgm:cxn modelId="{0D79B1B3-2BE3-2648-8302-5A4CCD9771CF}" type="presOf" srcId="{E538B941-D1B8-4A67-A3BE-F3DE75187C9F}" destId="{5ABFA657-2D20-F944-8CC5-48397EE1B66E}" srcOrd="0" destOrd="0" presId="urn:microsoft.com/office/officeart/2005/8/layout/vList2"/>
    <dgm:cxn modelId="{B10E1FBA-054A-634F-BBB2-3B72CD051113}" type="presOf" srcId="{98C6FFDA-0C06-4A88-AD8A-B9DFB951CCE8}" destId="{4D6A852E-F9F4-7547-BD5F-3E607A41317E}" srcOrd="0" destOrd="0" presId="urn:microsoft.com/office/officeart/2005/8/layout/vList2"/>
    <dgm:cxn modelId="{5B89C3F2-BF27-47FC-8DEB-F84F98F1563D}" srcId="{0360EBCF-8165-4068-A8AE-02AB7F2B9CCC}" destId="{E538B941-D1B8-4A67-A3BE-F3DE75187C9F}" srcOrd="3" destOrd="0" parTransId="{48CF4C8E-6708-40C9-81E1-E2B853D42C3B}" sibTransId="{B86E02DD-6F08-4356-A0E5-40041399B847}"/>
    <dgm:cxn modelId="{5F3D276E-BC54-2E47-B8F7-CD395D519D00}" type="presParOf" srcId="{8AA12DF4-401C-944F-B4B8-F33A1E5EC2D8}" destId="{000FE58C-043E-9F4A-93D7-B68071A41907}" srcOrd="0" destOrd="0" presId="urn:microsoft.com/office/officeart/2005/8/layout/vList2"/>
    <dgm:cxn modelId="{8EA6BD8C-6E4C-C34C-8C79-B57E35B2308D}" type="presParOf" srcId="{8AA12DF4-401C-944F-B4B8-F33A1E5EC2D8}" destId="{28C9D25D-4E25-B142-BCA1-EA6D0C49A8CD}" srcOrd="1" destOrd="0" presId="urn:microsoft.com/office/officeart/2005/8/layout/vList2"/>
    <dgm:cxn modelId="{C64E6467-8F40-014D-8947-C45083D850B4}" type="presParOf" srcId="{8AA12DF4-401C-944F-B4B8-F33A1E5EC2D8}" destId="{D62EC538-D06F-8444-B2DD-FF701E2C5C63}" srcOrd="2" destOrd="0" presId="urn:microsoft.com/office/officeart/2005/8/layout/vList2"/>
    <dgm:cxn modelId="{38C4031E-D175-5E47-B743-0A12D7027FA7}" type="presParOf" srcId="{8AA12DF4-401C-944F-B4B8-F33A1E5EC2D8}" destId="{CA0D61F6-2BF0-354E-A673-9529098D47C5}" srcOrd="3" destOrd="0" presId="urn:microsoft.com/office/officeart/2005/8/layout/vList2"/>
    <dgm:cxn modelId="{9013DD68-99E0-C347-97EE-A2AAAD06B9E3}" type="presParOf" srcId="{8AA12DF4-401C-944F-B4B8-F33A1E5EC2D8}" destId="{4D6A852E-F9F4-7547-BD5F-3E607A41317E}" srcOrd="4" destOrd="0" presId="urn:microsoft.com/office/officeart/2005/8/layout/vList2"/>
    <dgm:cxn modelId="{DC1CE1FE-7F09-924C-A18A-DB4EBC86140C}" type="presParOf" srcId="{8AA12DF4-401C-944F-B4B8-F33A1E5EC2D8}" destId="{6C0EA980-2C5A-0B4B-9FD8-D6EDCC99B95A}" srcOrd="5" destOrd="0" presId="urn:microsoft.com/office/officeart/2005/8/layout/vList2"/>
    <dgm:cxn modelId="{41142371-5207-4B41-9614-523BFFA61864}" type="presParOf" srcId="{8AA12DF4-401C-944F-B4B8-F33A1E5EC2D8}" destId="{5ABFA657-2D20-F944-8CC5-48397EE1B66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FE58C-043E-9F4A-93D7-B68071A41907}">
      <dsp:nvSpPr>
        <dsp:cNvPr id="0" name=""/>
        <dsp:cNvSpPr/>
      </dsp:nvSpPr>
      <dsp:spPr>
        <a:xfrm>
          <a:off x="0" y="37491"/>
          <a:ext cx="9618133" cy="950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0" i="0" kern="1200"/>
            <a:t>Persistent non-cyclic pelvic pain lasting more than 6 months</a:t>
          </a:r>
          <a:endParaRPr lang="en-US" sz="2500" kern="1200"/>
        </a:p>
      </dsp:txBody>
      <dsp:txXfrm>
        <a:off x="46406" y="83897"/>
        <a:ext cx="9525321" cy="857813"/>
      </dsp:txXfrm>
    </dsp:sp>
    <dsp:sp modelId="{D62EC538-D06F-8444-B2DD-FF701E2C5C63}">
      <dsp:nvSpPr>
        <dsp:cNvPr id="0" name=""/>
        <dsp:cNvSpPr/>
      </dsp:nvSpPr>
      <dsp:spPr>
        <a:xfrm>
          <a:off x="0" y="1060116"/>
          <a:ext cx="9618133" cy="9506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Significant impact on quality of life – physical, emotional social wellbeing </a:t>
          </a:r>
          <a:endParaRPr lang="en-US" sz="2500" kern="1200"/>
        </a:p>
      </dsp:txBody>
      <dsp:txXfrm>
        <a:off x="46406" y="1106522"/>
        <a:ext cx="9525321" cy="857813"/>
      </dsp:txXfrm>
    </dsp:sp>
    <dsp:sp modelId="{4D6A852E-F9F4-7547-BD5F-3E607A41317E}">
      <dsp:nvSpPr>
        <dsp:cNvPr id="0" name=""/>
        <dsp:cNvSpPr/>
      </dsp:nvSpPr>
      <dsp:spPr>
        <a:xfrm>
          <a:off x="0" y="2082741"/>
          <a:ext cx="9618133" cy="9506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Aetiology is often multifactorial</a:t>
          </a:r>
          <a:endParaRPr lang="en-US" sz="2500" kern="1200"/>
        </a:p>
      </dsp:txBody>
      <dsp:txXfrm>
        <a:off x="46406" y="2129147"/>
        <a:ext cx="9525321" cy="857813"/>
      </dsp:txXfrm>
    </dsp:sp>
    <dsp:sp modelId="{5ABFA657-2D20-F944-8CC5-48397EE1B66E}">
      <dsp:nvSpPr>
        <dsp:cNvPr id="0" name=""/>
        <dsp:cNvSpPr/>
      </dsp:nvSpPr>
      <dsp:spPr>
        <a:xfrm>
          <a:off x="0" y="3105366"/>
          <a:ext cx="9618133" cy="9506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The role of GPs</a:t>
          </a:r>
          <a:endParaRPr lang="en-US" sz="2500" kern="1200"/>
        </a:p>
      </dsp:txBody>
      <dsp:txXfrm>
        <a:off x="46406" y="3151772"/>
        <a:ext cx="9525321" cy="857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8D44A-2E86-DD42-994B-65E392C52B90}" type="datetimeFigureOut">
              <a:rPr lang="en-MT" smtClean="0"/>
              <a:t>10/31/2024</a:t>
            </a:fld>
            <a:endParaRPr lang="en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C17F9-C353-D04B-9CFB-FC187B236F4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41155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Causes significant physical limitations, affecting daily activities and social relationships. Psychological impact includes high rates of anxiety and depression due to the chronic nature and unpredictability of pain.</a:t>
            </a:r>
          </a:p>
          <a:p>
            <a:endParaRPr lang="en-GB" dirty="0"/>
          </a:p>
          <a:p>
            <a:r>
              <a:rPr lang="en-GB" dirty="0"/>
              <a:t>Gynae/ urological/ gastro/ musculoskeletal/ psychosocial factors like stress and trauma</a:t>
            </a:r>
          </a:p>
          <a:p>
            <a:endParaRPr lang="en-GB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General practitioners are often the </a:t>
            </a:r>
            <a:r>
              <a:rPr lang="en-GB" b="1" i="0" u="none" strike="noStrike" dirty="0">
                <a:solidFill>
                  <a:schemeClr val="tx1"/>
                </a:solidFill>
                <a:effectLst/>
              </a:rPr>
              <a:t>first point of contact 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and play a critical role in </a:t>
            </a:r>
            <a:r>
              <a:rPr lang="en-GB" b="1" i="0" u="none" strike="noStrike" dirty="0">
                <a:solidFill>
                  <a:schemeClr val="tx1"/>
                </a:solidFill>
                <a:effectLst/>
              </a:rPr>
              <a:t>early identification 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and management.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CPP requires a holistic, </a:t>
            </a:r>
            <a:r>
              <a:rPr lang="en-GB" b="1" i="0" u="none" strike="noStrike" dirty="0">
                <a:solidFill>
                  <a:schemeClr val="tx1"/>
                </a:solidFill>
                <a:effectLst/>
              </a:rPr>
              <a:t>multidisciplinary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 approach due to its complex and often overlapping causes.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Highlighting the need for a comprehensive, </a:t>
            </a:r>
            <a:r>
              <a:rPr lang="en-GB" b="1" i="0" u="none" strike="noStrike" dirty="0">
                <a:solidFill>
                  <a:schemeClr val="tx1"/>
                </a:solidFill>
                <a:effectLst/>
              </a:rPr>
              <a:t>patient-</a:t>
            </a:r>
            <a:r>
              <a:rPr lang="en-GB" b="1" i="0" u="none" strike="noStrike" dirty="0" err="1">
                <a:solidFill>
                  <a:schemeClr val="tx1"/>
                </a:solidFill>
                <a:effectLst/>
              </a:rPr>
              <a:t>centered</a:t>
            </a:r>
            <a:r>
              <a:rPr lang="en-GB" b="1" i="0" u="none" strike="noStrike" dirty="0">
                <a:solidFill>
                  <a:schemeClr val="tx1"/>
                </a:solidFill>
                <a:effectLst/>
              </a:rPr>
              <a:t> assessment </a:t>
            </a:r>
            <a:r>
              <a:rPr lang="en-GB" b="0" i="0" u="none" strike="noStrike" dirty="0">
                <a:solidFill>
                  <a:schemeClr val="tx1"/>
                </a:solidFill>
                <a:effectLst/>
              </a:rPr>
              <a:t>to improve quality of life and reduce unnecessary hospital visits.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0C17F9-C353-D04B-9CFB-FC187B236F46}" type="slidenum">
              <a:rPr lang="en-MT" smtClean="0"/>
              <a:t>2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834611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Challenges in Pain Management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Traditional pain management (NSAIDs, opioids) offers limited relief.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Chronic opioid use risks: dependency, tolerance, and impact on mental health.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Patient’s need for emergency morphine underscores the severity of her pain and limitations of standard treatments.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Impact on Quality of Life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Frequent ER visits reflect the intensity of her pain episodes, impacting her daily life and emotional well-being.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Risk of developing </a:t>
            </a: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opioid dependence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 and </a:t>
            </a: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reduced functionality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 over time.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The Role of Multidisciplinary Care</a:t>
            </a:r>
            <a:r>
              <a:rPr lang="en-GB" dirty="0"/>
              <a:t>: Highlighting the importance of a combined approach involving pain specialists, </a:t>
            </a:r>
            <a:r>
              <a:rPr lang="en-GB" dirty="0" err="1"/>
              <a:t>gynecologists</a:t>
            </a:r>
            <a:r>
              <a:rPr lang="en-GB" dirty="0"/>
              <a:t>, and mental health professionals.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Alternative Therapies</a:t>
            </a:r>
            <a:r>
              <a:rPr lang="en-GB" dirty="0"/>
              <a:t>: Consideration of hormonal therapies, laparoscopic surgery for endometriosis lesions, or nerve blocks for specific pain management.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Key Takeaway for General </a:t>
            </a:r>
            <a:r>
              <a:rPr lang="en-GB" b="1" dirty="0" err="1"/>
              <a:t>Practice</a:t>
            </a:r>
            <a:r>
              <a:rPr lang="en-GB" dirty="0" err="1"/>
              <a:t>Importance</a:t>
            </a:r>
            <a:r>
              <a:rPr lang="en-GB" dirty="0"/>
              <a:t> of ongoing evaluation of treatment effectiveness.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Consider non-opioid alternatives and early referral for multidisciplinary input, especially when pain severely impacts quality of life.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endParaRPr lang="en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0C17F9-C353-D04B-9CFB-FC187B236F46}" type="slidenum">
              <a:rPr lang="en-MT" smtClean="0"/>
              <a:t>3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4174949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MT" dirty="0"/>
              <a:t>Benefits of multidisciplinary approach</a:t>
            </a:r>
          </a:p>
          <a:p>
            <a:r>
              <a:rPr lang="en-MT" dirty="0"/>
              <a:t>- better coordinated control</a:t>
            </a:r>
          </a:p>
          <a:p>
            <a:r>
              <a:rPr lang="en-MT" dirty="0"/>
              <a:t>- less dependency on surgery for pain control</a:t>
            </a:r>
          </a:p>
          <a:p>
            <a:r>
              <a:rPr lang="en-MT" dirty="0"/>
              <a:t>- mix of pharmacological and non-pharmacological means for pain control e.g physical therapy and nerve blocks</a:t>
            </a:r>
          </a:p>
          <a:p>
            <a:r>
              <a:rPr lang="en-MT" dirty="0"/>
              <a:t>- patient-centred care</a:t>
            </a:r>
          </a:p>
          <a:p>
            <a:endParaRPr lang="en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0C17F9-C353-D04B-9CFB-FC187B236F46}" type="slidenum">
              <a:rPr lang="en-MT" smtClean="0"/>
              <a:t>4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078923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0C17F9-C353-D04B-9CFB-FC187B236F46}" type="slidenum">
              <a:rPr lang="en-MT" smtClean="0"/>
              <a:t>5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49224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2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3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8567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7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05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93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4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0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9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4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8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5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8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MT"/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MT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MT"/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MT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MT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A2857A-BB47-550B-F9CD-56C9C83DB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GB" sz="6000" b="0" i="0" u="none" strike="noStrike" dirty="0">
                <a:solidFill>
                  <a:srgbClr val="FFFFFF"/>
                </a:solidFill>
                <a:effectLst/>
              </a:rPr>
              <a:t>Presentation of Chronic Pelvic Pain in General Practice</a:t>
            </a:r>
            <a:endParaRPr lang="en-MT" sz="6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93F3E-2BA2-736C-7671-326DB8E14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9136" y="4298359"/>
            <a:ext cx="6203795" cy="1186108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MT" sz="2400" dirty="0">
                <a:solidFill>
                  <a:srgbClr val="FFFFFF">
                    <a:alpha val="70000"/>
                  </a:srgbClr>
                </a:solidFill>
              </a:rPr>
              <a:t>N</a:t>
            </a:r>
            <a:r>
              <a:rPr lang="en-GB" sz="2400" dirty="0">
                <a:solidFill>
                  <a:srgbClr val="FFFFFF">
                    <a:alpha val="70000"/>
                  </a:srgbClr>
                </a:solidFill>
              </a:rPr>
              <a:t>a</a:t>
            </a:r>
            <a:r>
              <a:rPr lang="en-MT" sz="2400" dirty="0">
                <a:solidFill>
                  <a:srgbClr val="FFFFFF">
                    <a:alpha val="70000"/>
                  </a:srgbClr>
                </a:solidFill>
              </a:rPr>
              <a:t>talie Psaila Stabile</a:t>
            </a:r>
          </a:p>
          <a:p>
            <a:pPr algn="l">
              <a:lnSpc>
                <a:spcPct val="90000"/>
              </a:lnSpc>
            </a:pPr>
            <a:r>
              <a:rPr lang="en-MT" sz="2400" dirty="0">
                <a:solidFill>
                  <a:srgbClr val="FFFFFF">
                    <a:alpha val="70000"/>
                  </a:srgbClr>
                </a:solidFill>
              </a:rPr>
              <a:t>MD, MRCGP(Int), FMCFD</a:t>
            </a:r>
          </a:p>
          <a:p>
            <a:pPr algn="l">
              <a:lnSpc>
                <a:spcPct val="90000"/>
              </a:lnSpc>
            </a:pPr>
            <a:endParaRPr lang="en-MT" sz="2400" dirty="0">
              <a:solidFill>
                <a:srgbClr val="FFFFFF">
                  <a:alpha val="70000"/>
                </a:srgbClr>
              </a:solidFill>
            </a:endParaRPr>
          </a:p>
          <a:p>
            <a:pPr algn="l">
              <a:lnSpc>
                <a:spcPct val="90000"/>
              </a:lnSpc>
            </a:pPr>
            <a:r>
              <a:rPr lang="en-MT" sz="2400" dirty="0">
                <a:solidFill>
                  <a:srgbClr val="FFFFFF">
                    <a:alpha val="70000"/>
                  </a:srgbClr>
                </a:solidFill>
              </a:rPr>
              <a:t>31st October 2024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39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8FE79-D503-AA77-A361-1F18A4DED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MT" dirty="0">
                <a:solidFill>
                  <a:schemeClr val="accent2">
                    <a:lumMod val="75000"/>
                  </a:schemeClr>
                </a:solidFill>
              </a:rPr>
              <a:t>Introduction to Chronic Pelvic pain</a:t>
            </a: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MT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MT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9B874A-E940-3CB7-CA2F-244D07133E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32241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47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9">
            <a:extLst>
              <a:ext uri="{FF2B5EF4-FFF2-40B4-BE49-F238E27FC236}">
                <a16:creationId xmlns:a16="http://schemas.microsoft.com/office/drawing/2014/main" id="{648049AD-9827-49E8-8BF5-32E175C8E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AA99CFD-13BA-4D43-8274-E720ACDBE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1">
              <a:extLst>
                <a:ext uri="{FF2B5EF4-FFF2-40B4-BE49-F238E27FC236}">
                  <a16:creationId xmlns:a16="http://schemas.microsoft.com/office/drawing/2014/main" id="{946D58D6-64B0-4752-8159-24114F47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16801F7-F15E-4355-8767-26487BA8B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14FF0578-E224-4225-8396-B99D4881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642C0E0-9644-41F1-8CF3-33779AA8A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5F77D9D3-628A-4607-B307-91AAA5603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0600759E-C22E-4F3D-8569-0DE8F1D49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9A4E951D-EAB0-4F6B-84AE-B5B25684F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953BEA8-1B45-419E-BACD-49DB8888B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34" name="Isosceles Triangle 19">
              <a:extLst>
                <a:ext uri="{FF2B5EF4-FFF2-40B4-BE49-F238E27FC236}">
                  <a16:creationId xmlns:a16="http://schemas.microsoft.com/office/drawing/2014/main" id="{72B7FA08-1FF3-4AED-B4E9-587D81D6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B1337F-58FE-B415-ED29-BB642A21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b="1" i="0" u="none" strike="noStrike">
                <a:effectLst/>
              </a:rPr>
              <a:t>Case 1 - Severe Endometriosis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F1804-24C3-335B-4F88-5AF7A1033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MT" sz="2400" cap="none" dirty="0"/>
              <a:t>23-year-old woman, presented with severe and frequent pelvic pain</a:t>
            </a:r>
          </a:p>
          <a:p>
            <a:r>
              <a:rPr lang="en-MT" sz="2400" cap="none" dirty="0"/>
              <a:t>Known case of endometriosis </a:t>
            </a:r>
          </a:p>
          <a:p>
            <a:r>
              <a:rPr lang="en-MT" sz="2400" cap="none" dirty="0"/>
              <a:t>Irregular and heavy periods, deep dyspareunia</a:t>
            </a:r>
          </a:p>
          <a:p>
            <a:r>
              <a:rPr lang="en-MT" sz="2400" cap="none" dirty="0"/>
              <a:t>Occasionally faints from the pain</a:t>
            </a:r>
          </a:p>
          <a:p>
            <a:r>
              <a:rPr lang="en-MT" sz="2400" cap="none" dirty="0"/>
              <a:t>Has tried various treatments including NSAIDs, codeine, tramadol </a:t>
            </a:r>
          </a:p>
          <a:p>
            <a:r>
              <a:rPr lang="en-MT" sz="2400" cap="none" dirty="0"/>
              <a:t>Finally given Dienogest and medical cannabis to control the pain</a:t>
            </a:r>
          </a:p>
          <a:p>
            <a:endParaRPr lang="en-MT" sz="2400" cap="none" dirty="0"/>
          </a:p>
          <a:p>
            <a:endParaRPr lang="en-MT" sz="2400" dirty="0"/>
          </a:p>
          <a:p>
            <a:endParaRPr lang="en-MT" dirty="0"/>
          </a:p>
        </p:txBody>
      </p:sp>
    </p:spTree>
    <p:extLst>
      <p:ext uri="{BB962C8B-B14F-4D97-AF65-F5344CB8AC3E}">
        <p14:creationId xmlns:p14="http://schemas.microsoft.com/office/powerpoint/2010/main" val="4168830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CD256E8-9B50-8923-C4C9-E5D8C7AE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200" y="639657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GB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</a:rPr>
              <a:t>Case 2 - Ureter Surgeries &amp; Adhesions</a:t>
            </a:r>
            <a:endParaRPr lang="en-M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2FA5451C-9C95-0603-7FA7-2279526F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5212369" cy="5224724"/>
          </a:xfrm>
        </p:spPr>
        <p:txBody>
          <a:bodyPr anchor="ctr">
            <a:normAutofit/>
          </a:bodyPr>
          <a:lstStyle/>
          <a:p>
            <a:r>
              <a:rPr lang="en-MT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45-year-old woman, known case of congenital malformations involving the right kidney and ureter</a:t>
            </a:r>
          </a:p>
          <a:p>
            <a:r>
              <a:rPr lang="en-MT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Required multiple surgeries – adhesions</a:t>
            </a:r>
          </a:p>
          <a:p>
            <a:r>
              <a:rPr lang="en-MT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Chronic pelvic pain with occasional acute episodes, with especially painful periods</a:t>
            </a:r>
          </a:p>
          <a:p>
            <a:r>
              <a:rPr lang="en-MT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Tried NSAIDs and codeine with little effect</a:t>
            </a:r>
          </a:p>
          <a:p>
            <a:r>
              <a:rPr lang="en-MT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Multiple Emergency visits and sometimes further surgical interventions</a:t>
            </a:r>
          </a:p>
          <a:p>
            <a:r>
              <a:rPr lang="en-MT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Used to work as an LSE, but had to take position as a temporary teacher assistant due to unpredictability of pain – fewer working hours and less pay</a:t>
            </a:r>
          </a:p>
          <a:p>
            <a:endParaRPr lang="en-MT" dirty="0"/>
          </a:p>
        </p:txBody>
      </p:sp>
    </p:spTree>
    <p:extLst>
      <p:ext uri="{BB962C8B-B14F-4D97-AF65-F5344CB8AC3E}">
        <p14:creationId xmlns:p14="http://schemas.microsoft.com/office/powerpoint/2010/main" val="315960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05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07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08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09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</p:grpSp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  <p:sp>
          <p:nvSpPr>
            <p:cNvPr id="121" name="Isosceles Triangle 120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MT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737FFF-39B0-E147-CF10-97BE5469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585" y="1271191"/>
            <a:ext cx="3826608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dirty="0"/>
              <a:t>Thank you!</a:t>
            </a: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{AF94C2F9-7A72-234D-A5C6-DD778D2D04CD}tf10001060</Template>
  <TotalTime>54</TotalTime>
  <Words>495</Words>
  <Application>Microsoft Office PowerPoint</Application>
  <PresentationFormat>Widescreen</PresentationFormat>
  <Paragraphs>54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Presentation of Chronic Pelvic Pain in General Practice</vt:lpstr>
      <vt:lpstr>Introduction to Chronic Pelvic pain</vt:lpstr>
      <vt:lpstr>Case 1 - Severe Endometriosis</vt:lpstr>
      <vt:lpstr>Case 2 - Ureter Surgeries &amp; Adhesions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Chronic Pelvic Pain in General Practice</dc:title>
  <dc:creator>Natalie Psaila</dc:creator>
  <cp:lastModifiedBy>Laurent Grech</cp:lastModifiedBy>
  <cp:revision>3</cp:revision>
  <dcterms:created xsi:type="dcterms:W3CDTF">2024-10-29T19:07:33Z</dcterms:created>
  <dcterms:modified xsi:type="dcterms:W3CDTF">2024-10-31T09:05:41Z</dcterms:modified>
</cp:coreProperties>
</file>