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4"/>
  </p:sldMasterIdLst>
  <p:notesMasterIdLst>
    <p:notesMasterId r:id="rId42"/>
  </p:notesMasterIdLst>
  <p:sldIdLst>
    <p:sldId id="256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9" r:id="rId13"/>
    <p:sldId id="265" r:id="rId14"/>
    <p:sldId id="270" r:id="rId15"/>
    <p:sldId id="283" r:id="rId16"/>
    <p:sldId id="271" r:id="rId17"/>
    <p:sldId id="285" r:id="rId18"/>
    <p:sldId id="273" r:id="rId19"/>
    <p:sldId id="287" r:id="rId20"/>
    <p:sldId id="268" r:id="rId21"/>
    <p:sldId id="279" r:id="rId22"/>
    <p:sldId id="278" r:id="rId23"/>
    <p:sldId id="277" r:id="rId24"/>
    <p:sldId id="276" r:id="rId25"/>
    <p:sldId id="294" r:id="rId26"/>
    <p:sldId id="295" r:id="rId27"/>
    <p:sldId id="292" r:id="rId28"/>
    <p:sldId id="267" r:id="rId29"/>
    <p:sldId id="297" r:id="rId30"/>
    <p:sldId id="301" r:id="rId31"/>
    <p:sldId id="299" r:id="rId32"/>
    <p:sldId id="302" r:id="rId33"/>
    <p:sldId id="303" r:id="rId34"/>
    <p:sldId id="304" r:id="rId35"/>
    <p:sldId id="305" r:id="rId36"/>
    <p:sldId id="306" r:id="rId37"/>
    <p:sldId id="296" r:id="rId38"/>
    <p:sldId id="298" r:id="rId39"/>
    <p:sldId id="300" r:id="rId40"/>
    <p:sldId id="307" r:id="rId41"/>
  </p:sldIdLst>
  <p:sldSz cx="12192000" cy="6858000"/>
  <p:notesSz cx="6858000" cy="9144000"/>
  <p:defaultTextStyle>
    <a:defPPr>
      <a:defRPr lang="en-150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9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IMA, VICTORIA" userId="00af21a4-310e-4ab4-8209-63599e6177a5" providerId="ADAL" clId="{C1A44992-8ED1-490D-959E-EF2EFCB2CB10}"/>
    <pc:docChg chg="modSld">
      <pc:chgData name="GRIMA, VICTORIA" userId="00af21a4-310e-4ab4-8209-63599e6177a5" providerId="ADAL" clId="{C1A44992-8ED1-490D-959E-EF2EFCB2CB10}" dt="2024-10-28T09:12:47.962" v="7" actId="732"/>
      <pc:docMkLst>
        <pc:docMk/>
      </pc:docMkLst>
      <pc:sldChg chg="modSp mod">
        <pc:chgData name="GRIMA, VICTORIA" userId="00af21a4-310e-4ab4-8209-63599e6177a5" providerId="ADAL" clId="{C1A44992-8ED1-490D-959E-EF2EFCB2CB10}" dt="2024-10-28T09:11:39.155" v="2" actId="732"/>
        <pc:sldMkLst>
          <pc:docMk/>
          <pc:sldMk cId="1751022793" sldId="273"/>
        </pc:sldMkLst>
        <pc:picChg chg="mod modCrop">
          <ac:chgData name="GRIMA, VICTORIA" userId="00af21a4-310e-4ab4-8209-63599e6177a5" providerId="ADAL" clId="{C1A44992-8ED1-490D-959E-EF2EFCB2CB10}" dt="2024-10-28T09:11:39.155" v="2" actId="732"/>
          <ac:picMkLst>
            <pc:docMk/>
            <pc:sldMk cId="1751022793" sldId="273"/>
            <ac:picMk id="7" creationId="{00000000-0000-0000-0000-000000000000}"/>
          </ac:picMkLst>
        </pc:picChg>
      </pc:sldChg>
      <pc:sldChg chg="modSp mod">
        <pc:chgData name="GRIMA, VICTORIA" userId="00af21a4-310e-4ab4-8209-63599e6177a5" providerId="ADAL" clId="{C1A44992-8ED1-490D-959E-EF2EFCB2CB10}" dt="2024-10-28T09:12:24.174" v="6" actId="732"/>
        <pc:sldMkLst>
          <pc:docMk/>
          <pc:sldMk cId="2429221569" sldId="277"/>
        </pc:sldMkLst>
        <pc:picChg chg="mod modCrop">
          <ac:chgData name="GRIMA, VICTORIA" userId="00af21a4-310e-4ab4-8209-63599e6177a5" providerId="ADAL" clId="{C1A44992-8ED1-490D-959E-EF2EFCB2CB10}" dt="2024-10-28T09:12:24.174" v="6" actId="732"/>
          <ac:picMkLst>
            <pc:docMk/>
            <pc:sldMk cId="2429221569" sldId="277"/>
            <ac:picMk id="2" creationId="{00000000-0000-0000-0000-000000000000}"/>
          </ac:picMkLst>
        </pc:picChg>
      </pc:sldChg>
      <pc:sldChg chg="addSp modSp mod">
        <pc:chgData name="GRIMA, VICTORIA" userId="00af21a4-310e-4ab4-8209-63599e6177a5" providerId="ADAL" clId="{C1A44992-8ED1-490D-959E-EF2EFCB2CB10}" dt="2024-10-28T09:12:04.468" v="5" actId="208"/>
        <pc:sldMkLst>
          <pc:docMk/>
          <pc:sldMk cId="640488072" sldId="279"/>
        </pc:sldMkLst>
        <pc:spChg chg="add mod">
          <ac:chgData name="GRIMA, VICTORIA" userId="00af21a4-310e-4ab4-8209-63599e6177a5" providerId="ADAL" clId="{C1A44992-8ED1-490D-959E-EF2EFCB2CB10}" dt="2024-10-28T09:12:04.468" v="5" actId="208"/>
          <ac:spMkLst>
            <pc:docMk/>
            <pc:sldMk cId="640488072" sldId="279"/>
            <ac:spMk id="3" creationId="{AE108497-FB5C-1C63-13E8-79B0E48372F3}"/>
          </ac:spMkLst>
        </pc:spChg>
      </pc:sldChg>
      <pc:sldChg chg="modSp mod">
        <pc:chgData name="GRIMA, VICTORIA" userId="00af21a4-310e-4ab4-8209-63599e6177a5" providerId="ADAL" clId="{C1A44992-8ED1-490D-959E-EF2EFCB2CB10}" dt="2024-10-28T09:11:26.261" v="1" actId="732"/>
        <pc:sldMkLst>
          <pc:docMk/>
          <pc:sldMk cId="126373495" sldId="285"/>
        </pc:sldMkLst>
        <pc:picChg chg="mod modCrop">
          <ac:chgData name="GRIMA, VICTORIA" userId="00af21a4-310e-4ab4-8209-63599e6177a5" providerId="ADAL" clId="{C1A44992-8ED1-490D-959E-EF2EFCB2CB10}" dt="2024-10-28T09:11:26.261" v="1" actId="732"/>
          <ac:picMkLst>
            <pc:docMk/>
            <pc:sldMk cId="126373495" sldId="285"/>
            <ac:picMk id="7" creationId="{00000000-0000-0000-0000-000000000000}"/>
          </ac:picMkLst>
        </pc:picChg>
      </pc:sldChg>
      <pc:sldChg chg="modSp mod">
        <pc:chgData name="GRIMA, VICTORIA" userId="00af21a4-310e-4ab4-8209-63599e6177a5" providerId="ADAL" clId="{C1A44992-8ED1-490D-959E-EF2EFCB2CB10}" dt="2024-10-28T09:12:47.962" v="7" actId="732"/>
        <pc:sldMkLst>
          <pc:docMk/>
          <pc:sldMk cId="942550827" sldId="292"/>
        </pc:sldMkLst>
        <pc:picChg chg="mod modCrop">
          <ac:chgData name="GRIMA, VICTORIA" userId="00af21a4-310e-4ab4-8209-63599e6177a5" providerId="ADAL" clId="{C1A44992-8ED1-490D-959E-EF2EFCB2CB10}" dt="2024-10-28T09:12:47.962" v="7" actId="732"/>
          <ac:picMkLst>
            <pc:docMk/>
            <pc:sldMk cId="942550827" sldId="292"/>
            <ac:picMk id="5" creationId="{00000000-0000-0000-0000-000000000000}"/>
          </ac:picMkLst>
        </pc:picChg>
      </pc:sldChg>
    </pc:docChg>
  </pc:docChgLst>
  <pc:docChgLst>
    <pc:chgData name="Malcolm Vella" userId="2a8a7e2b0502fdb1" providerId="LiveId" clId="{5A229635-2145-4031-B34F-746648BB3E21}"/>
    <pc:docChg chg="custSel delSld modSld">
      <pc:chgData name="Malcolm Vella" userId="2a8a7e2b0502fdb1" providerId="LiveId" clId="{5A229635-2145-4031-B34F-746648BB3E21}" dt="2024-10-23T21:29:25.646" v="64" actId="20577"/>
      <pc:docMkLst>
        <pc:docMk/>
      </pc:docMkLst>
      <pc:sldChg chg="modSp">
        <pc:chgData name="Malcolm Vella" userId="2a8a7e2b0502fdb1" providerId="LiveId" clId="{5A229635-2145-4031-B34F-746648BB3E21}" dt="2024-10-23T21:17:59.655" v="15" actId="20577"/>
        <pc:sldMkLst>
          <pc:docMk/>
          <pc:sldMk cId="4235770631" sldId="263"/>
        </pc:sldMkLst>
        <pc:spChg chg="mod">
          <ac:chgData name="Malcolm Vella" userId="2a8a7e2b0502fdb1" providerId="LiveId" clId="{5A229635-2145-4031-B34F-746648BB3E21}" dt="2024-10-23T21:17:59.655" v="15" actId="20577"/>
          <ac:spMkLst>
            <pc:docMk/>
            <pc:sldMk cId="4235770631" sldId="263"/>
            <ac:spMk id="6" creationId="{13065F12-E62C-1F45-22B6-27766F518F44}"/>
          </ac:spMkLst>
        </pc:spChg>
      </pc:sldChg>
      <pc:sldChg chg="modSp mod">
        <pc:chgData name="Malcolm Vella" userId="2a8a7e2b0502fdb1" providerId="LiveId" clId="{5A229635-2145-4031-B34F-746648BB3E21}" dt="2024-10-23T21:21:35.101" v="16" actId="6549"/>
        <pc:sldMkLst>
          <pc:docMk/>
          <pc:sldMk cId="517386141" sldId="268"/>
        </pc:sldMkLst>
        <pc:spChg chg="mod">
          <ac:chgData name="Malcolm Vella" userId="2a8a7e2b0502fdb1" providerId="LiveId" clId="{5A229635-2145-4031-B34F-746648BB3E21}" dt="2024-10-23T21:21:35.101" v="16" actId="6549"/>
          <ac:spMkLst>
            <pc:docMk/>
            <pc:sldMk cId="517386141" sldId="268"/>
            <ac:spMk id="5" creationId="{133ED524-C2A7-0917-D9EC-A48075545DD0}"/>
          </ac:spMkLst>
        </pc:spChg>
      </pc:sldChg>
      <pc:sldChg chg="del">
        <pc:chgData name="Malcolm Vella" userId="2a8a7e2b0502fdb1" providerId="LiveId" clId="{5A229635-2145-4031-B34F-746648BB3E21}" dt="2024-10-23T21:27:35.403" v="52" actId="2696"/>
        <pc:sldMkLst>
          <pc:docMk/>
          <pc:sldMk cId="1111043058" sldId="293"/>
        </pc:sldMkLst>
      </pc:sldChg>
      <pc:sldChg chg="modSp">
        <pc:chgData name="Malcolm Vella" userId="2a8a7e2b0502fdb1" providerId="LiveId" clId="{5A229635-2145-4031-B34F-746648BB3E21}" dt="2024-10-23T21:27:59.868" v="53" actId="15"/>
        <pc:sldMkLst>
          <pc:docMk/>
          <pc:sldMk cId="2837708405" sldId="298"/>
        </pc:sldMkLst>
        <pc:spChg chg="mod">
          <ac:chgData name="Malcolm Vella" userId="2a8a7e2b0502fdb1" providerId="LiveId" clId="{5A229635-2145-4031-B34F-746648BB3E21}" dt="2024-10-23T21:27:59.868" v="53" actId="15"/>
          <ac:spMkLst>
            <pc:docMk/>
            <pc:sldMk cId="2837708405" sldId="298"/>
            <ac:spMk id="6" creationId="{00000000-0000-0000-0000-000000000000}"/>
          </ac:spMkLst>
        </pc:spChg>
      </pc:sldChg>
      <pc:sldChg chg="modSp mod">
        <pc:chgData name="Malcolm Vella" userId="2a8a7e2b0502fdb1" providerId="LiveId" clId="{5A229635-2145-4031-B34F-746648BB3E21}" dt="2024-10-23T21:29:25.646" v="64" actId="20577"/>
        <pc:sldMkLst>
          <pc:docMk/>
          <pc:sldMk cId="724750747" sldId="300"/>
        </pc:sldMkLst>
        <pc:spChg chg="mod">
          <ac:chgData name="Malcolm Vella" userId="2a8a7e2b0502fdb1" providerId="LiveId" clId="{5A229635-2145-4031-B34F-746648BB3E21}" dt="2024-10-23T21:29:25.646" v="64" actId="20577"/>
          <ac:spMkLst>
            <pc:docMk/>
            <pc:sldMk cId="724750747" sldId="300"/>
            <ac:spMk id="3" creationId="{00000000-0000-0000-0000-000000000000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678959-8A6C-4DA8-A7AF-631CC20E6246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C9D18D5-34B1-4B1E-A489-2AAA508B6E41}">
      <dgm:prSet/>
      <dgm:spPr/>
      <dgm:t>
        <a:bodyPr/>
        <a:lstStyle/>
        <a:p>
          <a:r>
            <a:rPr lang="en-US" dirty="0"/>
            <a:t>Total referrals 629</a:t>
          </a:r>
        </a:p>
      </dgm:t>
    </dgm:pt>
    <dgm:pt modelId="{0B58EA64-89D3-4EE8-A30C-8E3EA54C2D77}" type="parTrans" cxnId="{C9EE7429-B876-434E-B7D2-F35E56E91F5E}">
      <dgm:prSet/>
      <dgm:spPr/>
      <dgm:t>
        <a:bodyPr/>
        <a:lstStyle/>
        <a:p>
          <a:endParaRPr lang="en-US"/>
        </a:p>
      </dgm:t>
    </dgm:pt>
    <dgm:pt modelId="{09B577CA-F1E4-433D-8378-CEF1C62BE816}" type="sibTrans" cxnId="{C9EE7429-B876-434E-B7D2-F35E56E91F5E}">
      <dgm:prSet/>
      <dgm:spPr/>
      <dgm:t>
        <a:bodyPr/>
        <a:lstStyle/>
        <a:p>
          <a:endParaRPr lang="en-US"/>
        </a:p>
      </dgm:t>
    </dgm:pt>
    <dgm:pt modelId="{E7226DFC-7607-4DF8-AE17-FCDD79C84C58}">
      <dgm:prSet/>
      <dgm:spPr/>
      <dgm:t>
        <a:bodyPr/>
        <a:lstStyle/>
        <a:p>
          <a:r>
            <a:rPr lang="en-US"/>
            <a:t>Amount of headache referrals 257</a:t>
          </a:r>
        </a:p>
      </dgm:t>
    </dgm:pt>
    <dgm:pt modelId="{4B89CF67-FA9E-4AB3-B35B-43B0391AF2B7}" type="parTrans" cxnId="{78199103-CFCF-4258-8B0E-6BFF2B14EB93}">
      <dgm:prSet/>
      <dgm:spPr/>
      <dgm:t>
        <a:bodyPr/>
        <a:lstStyle/>
        <a:p>
          <a:endParaRPr lang="en-US"/>
        </a:p>
      </dgm:t>
    </dgm:pt>
    <dgm:pt modelId="{DA9D1885-7A31-4599-9662-EFF548E40210}" type="sibTrans" cxnId="{78199103-CFCF-4258-8B0E-6BFF2B14EB93}">
      <dgm:prSet/>
      <dgm:spPr/>
      <dgm:t>
        <a:bodyPr/>
        <a:lstStyle/>
        <a:p>
          <a:endParaRPr lang="en-US"/>
        </a:p>
      </dgm:t>
    </dgm:pt>
    <dgm:pt modelId="{CF7A1928-5A4F-4191-AFAC-F66379FD219C}">
      <dgm:prSet/>
      <dgm:spPr/>
      <dgm:t>
        <a:bodyPr/>
        <a:lstStyle/>
        <a:p>
          <a:r>
            <a:rPr lang="en-US"/>
            <a:t>Percentage of headache referrals 40.86%</a:t>
          </a:r>
        </a:p>
      </dgm:t>
    </dgm:pt>
    <dgm:pt modelId="{EF905FF4-0E75-495B-BFD2-D7E531884D17}" type="parTrans" cxnId="{6696DE97-43DB-477E-A48C-C5ABAC9CBE53}">
      <dgm:prSet/>
      <dgm:spPr/>
      <dgm:t>
        <a:bodyPr/>
        <a:lstStyle/>
        <a:p>
          <a:endParaRPr lang="en-US"/>
        </a:p>
      </dgm:t>
    </dgm:pt>
    <dgm:pt modelId="{CE5342FB-8EC1-4EE1-A5FB-29A624464CE5}" type="sibTrans" cxnId="{6696DE97-43DB-477E-A48C-C5ABAC9CBE53}">
      <dgm:prSet/>
      <dgm:spPr/>
      <dgm:t>
        <a:bodyPr/>
        <a:lstStyle/>
        <a:p>
          <a:endParaRPr lang="en-US"/>
        </a:p>
      </dgm:t>
    </dgm:pt>
    <dgm:pt modelId="{B076C125-4D8F-4892-9C37-C44FB6828457}" type="pres">
      <dgm:prSet presAssocID="{95678959-8A6C-4DA8-A7AF-631CC20E6246}" presName="Name0" presStyleCnt="0">
        <dgm:presLayoutVars>
          <dgm:dir/>
          <dgm:animLvl val="lvl"/>
          <dgm:resizeHandles val="exact"/>
        </dgm:presLayoutVars>
      </dgm:prSet>
      <dgm:spPr/>
    </dgm:pt>
    <dgm:pt modelId="{4CDE8682-1657-4C11-9782-4F0B79D1429A}" type="pres">
      <dgm:prSet presAssocID="{5C9D18D5-34B1-4B1E-A489-2AAA508B6E41}" presName="linNode" presStyleCnt="0"/>
      <dgm:spPr/>
    </dgm:pt>
    <dgm:pt modelId="{AED08E7B-9C86-4375-AB66-2DB5CB55877B}" type="pres">
      <dgm:prSet presAssocID="{5C9D18D5-34B1-4B1E-A489-2AAA508B6E4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FF75908-59F0-4006-8C97-65E0C8C1D32F}" type="pres">
      <dgm:prSet presAssocID="{09B577CA-F1E4-433D-8378-CEF1C62BE816}" presName="sp" presStyleCnt="0"/>
      <dgm:spPr/>
    </dgm:pt>
    <dgm:pt modelId="{7A35CE9D-AB50-4715-922E-2C7553ED0D35}" type="pres">
      <dgm:prSet presAssocID="{E7226DFC-7607-4DF8-AE17-FCDD79C84C58}" presName="linNode" presStyleCnt="0"/>
      <dgm:spPr/>
    </dgm:pt>
    <dgm:pt modelId="{8E037C72-1FC9-4553-B419-29ED3BEEFAD3}" type="pres">
      <dgm:prSet presAssocID="{E7226DFC-7607-4DF8-AE17-FCDD79C84C5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7D7CF9F-F545-4F55-95F0-360B84F74C51}" type="pres">
      <dgm:prSet presAssocID="{DA9D1885-7A31-4599-9662-EFF548E40210}" presName="sp" presStyleCnt="0"/>
      <dgm:spPr/>
    </dgm:pt>
    <dgm:pt modelId="{D3214634-6031-41CB-9701-638E8B3086FE}" type="pres">
      <dgm:prSet presAssocID="{CF7A1928-5A4F-4191-AFAC-F66379FD219C}" presName="linNode" presStyleCnt="0"/>
      <dgm:spPr/>
    </dgm:pt>
    <dgm:pt modelId="{1C089749-F2AE-4B37-93D3-BD3E62184A62}" type="pres">
      <dgm:prSet presAssocID="{CF7A1928-5A4F-4191-AFAC-F66379FD219C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78199103-CFCF-4258-8B0E-6BFF2B14EB93}" srcId="{95678959-8A6C-4DA8-A7AF-631CC20E6246}" destId="{E7226DFC-7607-4DF8-AE17-FCDD79C84C58}" srcOrd="1" destOrd="0" parTransId="{4B89CF67-FA9E-4AB3-B35B-43B0391AF2B7}" sibTransId="{DA9D1885-7A31-4599-9662-EFF548E40210}"/>
    <dgm:cxn modelId="{BEC2AA14-4D2D-4339-AEED-2D651CB664DC}" type="presOf" srcId="{CF7A1928-5A4F-4191-AFAC-F66379FD219C}" destId="{1C089749-F2AE-4B37-93D3-BD3E62184A62}" srcOrd="0" destOrd="0" presId="urn:microsoft.com/office/officeart/2005/8/layout/vList5"/>
    <dgm:cxn modelId="{C9EE7429-B876-434E-B7D2-F35E56E91F5E}" srcId="{95678959-8A6C-4DA8-A7AF-631CC20E6246}" destId="{5C9D18D5-34B1-4B1E-A489-2AAA508B6E41}" srcOrd="0" destOrd="0" parTransId="{0B58EA64-89D3-4EE8-A30C-8E3EA54C2D77}" sibTransId="{09B577CA-F1E4-433D-8378-CEF1C62BE816}"/>
    <dgm:cxn modelId="{F9DCAE78-0262-44C3-A2C1-E800232C8D5F}" type="presOf" srcId="{5C9D18D5-34B1-4B1E-A489-2AAA508B6E41}" destId="{AED08E7B-9C86-4375-AB66-2DB5CB55877B}" srcOrd="0" destOrd="0" presId="urn:microsoft.com/office/officeart/2005/8/layout/vList5"/>
    <dgm:cxn modelId="{6696DE97-43DB-477E-A48C-C5ABAC9CBE53}" srcId="{95678959-8A6C-4DA8-A7AF-631CC20E6246}" destId="{CF7A1928-5A4F-4191-AFAC-F66379FD219C}" srcOrd="2" destOrd="0" parTransId="{EF905FF4-0E75-495B-BFD2-D7E531884D17}" sibTransId="{CE5342FB-8EC1-4EE1-A5FB-29A624464CE5}"/>
    <dgm:cxn modelId="{FC9EBCCF-EA38-4BDA-B48B-E55A8E09D4A7}" type="presOf" srcId="{95678959-8A6C-4DA8-A7AF-631CC20E6246}" destId="{B076C125-4D8F-4892-9C37-C44FB6828457}" srcOrd="0" destOrd="0" presId="urn:microsoft.com/office/officeart/2005/8/layout/vList5"/>
    <dgm:cxn modelId="{100217E4-C723-4D8A-BD6A-9464C1841875}" type="presOf" srcId="{E7226DFC-7607-4DF8-AE17-FCDD79C84C58}" destId="{8E037C72-1FC9-4553-B419-29ED3BEEFAD3}" srcOrd="0" destOrd="0" presId="urn:microsoft.com/office/officeart/2005/8/layout/vList5"/>
    <dgm:cxn modelId="{8EB8A257-1B55-49E2-912F-947DE25AAA30}" type="presParOf" srcId="{B076C125-4D8F-4892-9C37-C44FB6828457}" destId="{4CDE8682-1657-4C11-9782-4F0B79D1429A}" srcOrd="0" destOrd="0" presId="urn:microsoft.com/office/officeart/2005/8/layout/vList5"/>
    <dgm:cxn modelId="{94BFC8DA-CD91-4863-89C9-AD839CF3C6B1}" type="presParOf" srcId="{4CDE8682-1657-4C11-9782-4F0B79D1429A}" destId="{AED08E7B-9C86-4375-AB66-2DB5CB55877B}" srcOrd="0" destOrd="0" presId="urn:microsoft.com/office/officeart/2005/8/layout/vList5"/>
    <dgm:cxn modelId="{A30DEE76-DB17-4ACC-8BF6-4BACE13C49F6}" type="presParOf" srcId="{B076C125-4D8F-4892-9C37-C44FB6828457}" destId="{7FF75908-59F0-4006-8C97-65E0C8C1D32F}" srcOrd="1" destOrd="0" presId="urn:microsoft.com/office/officeart/2005/8/layout/vList5"/>
    <dgm:cxn modelId="{E3659728-FC56-4958-ADD9-FA0DC0748E79}" type="presParOf" srcId="{B076C125-4D8F-4892-9C37-C44FB6828457}" destId="{7A35CE9D-AB50-4715-922E-2C7553ED0D35}" srcOrd="2" destOrd="0" presId="urn:microsoft.com/office/officeart/2005/8/layout/vList5"/>
    <dgm:cxn modelId="{105DD9B6-B11F-4E25-934D-5B7429979FAC}" type="presParOf" srcId="{7A35CE9D-AB50-4715-922E-2C7553ED0D35}" destId="{8E037C72-1FC9-4553-B419-29ED3BEEFAD3}" srcOrd="0" destOrd="0" presId="urn:microsoft.com/office/officeart/2005/8/layout/vList5"/>
    <dgm:cxn modelId="{D8571DFC-370A-4B28-983F-55A720C84DA0}" type="presParOf" srcId="{B076C125-4D8F-4892-9C37-C44FB6828457}" destId="{D7D7CF9F-F545-4F55-95F0-360B84F74C51}" srcOrd="3" destOrd="0" presId="urn:microsoft.com/office/officeart/2005/8/layout/vList5"/>
    <dgm:cxn modelId="{518EA6C5-0351-44E8-85A3-177C994E194E}" type="presParOf" srcId="{B076C125-4D8F-4892-9C37-C44FB6828457}" destId="{D3214634-6031-41CB-9701-638E8B3086FE}" srcOrd="4" destOrd="0" presId="urn:microsoft.com/office/officeart/2005/8/layout/vList5"/>
    <dgm:cxn modelId="{B9440EB5-5CEC-4E20-AF35-12779D915D17}" type="presParOf" srcId="{D3214634-6031-41CB-9701-638E8B3086FE}" destId="{1C089749-F2AE-4B37-93D3-BD3E62184A6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A94F32-64F8-4D34-8840-CCCDE6DCFEF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FA4FD19-D9B3-4A3C-856B-17B255F859EC}">
      <dgm:prSet/>
      <dgm:spPr/>
      <dgm:t>
        <a:bodyPr/>
        <a:lstStyle/>
        <a:p>
          <a:r>
            <a:rPr lang="en-US"/>
            <a:t>Create a </a:t>
          </a:r>
          <a:r>
            <a:rPr lang="en-US" b="1" u="sng"/>
            <a:t>new local guideline</a:t>
          </a:r>
          <a:r>
            <a:rPr lang="en-US"/>
            <a:t> enlisting criteria when headaches merit neurological referral</a:t>
          </a:r>
        </a:p>
      </dgm:t>
    </dgm:pt>
    <dgm:pt modelId="{2E7F1472-48F2-425E-9F27-90BCC6EF7924}" type="parTrans" cxnId="{DC691DE8-E545-40BC-BE8A-BABDA2BB09AF}">
      <dgm:prSet/>
      <dgm:spPr/>
      <dgm:t>
        <a:bodyPr/>
        <a:lstStyle/>
        <a:p>
          <a:endParaRPr lang="en-US"/>
        </a:p>
      </dgm:t>
    </dgm:pt>
    <dgm:pt modelId="{620C83FD-8933-4659-A74A-49C6D9A9C013}" type="sibTrans" cxnId="{DC691DE8-E545-40BC-BE8A-BABDA2BB09AF}">
      <dgm:prSet/>
      <dgm:spPr/>
      <dgm:t>
        <a:bodyPr/>
        <a:lstStyle/>
        <a:p>
          <a:endParaRPr lang="en-US"/>
        </a:p>
      </dgm:t>
    </dgm:pt>
    <dgm:pt modelId="{E5A0676A-8194-456B-BA40-E52F7A9C395C}">
      <dgm:prSet/>
      <dgm:spPr/>
      <dgm:t>
        <a:bodyPr/>
        <a:lstStyle/>
        <a:p>
          <a:r>
            <a:rPr lang="en-US"/>
            <a:t>Outline management which can be started in primary care setting </a:t>
          </a:r>
        </a:p>
      </dgm:t>
    </dgm:pt>
    <dgm:pt modelId="{06E39650-4F53-41A8-ABBA-C3FA634FC0A0}" type="parTrans" cxnId="{5B54AEE0-7A81-403E-BE0D-E02C3B9424F9}">
      <dgm:prSet/>
      <dgm:spPr/>
      <dgm:t>
        <a:bodyPr/>
        <a:lstStyle/>
        <a:p>
          <a:endParaRPr lang="en-US"/>
        </a:p>
      </dgm:t>
    </dgm:pt>
    <dgm:pt modelId="{487F1201-D0EA-4AD5-B3C7-85C8D88203D9}" type="sibTrans" cxnId="{5B54AEE0-7A81-403E-BE0D-E02C3B9424F9}">
      <dgm:prSet/>
      <dgm:spPr/>
      <dgm:t>
        <a:bodyPr/>
        <a:lstStyle/>
        <a:p>
          <a:endParaRPr lang="en-US"/>
        </a:p>
      </dgm:t>
    </dgm:pt>
    <dgm:pt modelId="{A913F029-C288-42F8-B1A4-5AC505565E7B}" type="pres">
      <dgm:prSet presAssocID="{4BA94F32-64F8-4D34-8840-CCCDE6DCFEFF}" presName="root" presStyleCnt="0">
        <dgm:presLayoutVars>
          <dgm:dir/>
          <dgm:resizeHandles val="exact"/>
        </dgm:presLayoutVars>
      </dgm:prSet>
      <dgm:spPr/>
    </dgm:pt>
    <dgm:pt modelId="{700E3824-1FC8-4677-884B-D46778746719}" type="pres">
      <dgm:prSet presAssocID="{0FA4FD19-D9B3-4A3C-856B-17B255F859EC}" presName="compNode" presStyleCnt="0"/>
      <dgm:spPr/>
    </dgm:pt>
    <dgm:pt modelId="{0E8EBF0A-AF7F-4066-A6FA-D979E9F1E531}" type="pres">
      <dgm:prSet presAssocID="{0FA4FD19-D9B3-4A3C-856B-17B255F859EC}" presName="bgRect" presStyleLbl="bgShp" presStyleIdx="0" presStyleCnt="2"/>
      <dgm:spPr/>
    </dgm:pt>
    <dgm:pt modelId="{45A70331-83C6-4F0E-9111-1B838919C254}" type="pres">
      <dgm:prSet presAssocID="{0FA4FD19-D9B3-4A3C-856B-17B255F859EC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AA750EF-52BC-4B36-A7CB-014922370ABC}" type="pres">
      <dgm:prSet presAssocID="{0FA4FD19-D9B3-4A3C-856B-17B255F859EC}" presName="spaceRect" presStyleCnt="0"/>
      <dgm:spPr/>
    </dgm:pt>
    <dgm:pt modelId="{E5B1CC80-58D1-4A8A-BB4C-4247F5C6274E}" type="pres">
      <dgm:prSet presAssocID="{0FA4FD19-D9B3-4A3C-856B-17B255F859EC}" presName="parTx" presStyleLbl="revTx" presStyleIdx="0" presStyleCnt="2">
        <dgm:presLayoutVars>
          <dgm:chMax val="0"/>
          <dgm:chPref val="0"/>
        </dgm:presLayoutVars>
      </dgm:prSet>
      <dgm:spPr/>
    </dgm:pt>
    <dgm:pt modelId="{7C9B79AA-9DA4-4C5E-BEE2-7C5A553D5E71}" type="pres">
      <dgm:prSet presAssocID="{620C83FD-8933-4659-A74A-49C6D9A9C013}" presName="sibTrans" presStyleCnt="0"/>
      <dgm:spPr/>
    </dgm:pt>
    <dgm:pt modelId="{AAEBBF7E-F845-4F29-893C-EDDDDB8B8811}" type="pres">
      <dgm:prSet presAssocID="{E5A0676A-8194-456B-BA40-E52F7A9C395C}" presName="compNode" presStyleCnt="0"/>
      <dgm:spPr/>
    </dgm:pt>
    <dgm:pt modelId="{5780094C-168A-46BB-ACF0-E4C8E57025F2}" type="pres">
      <dgm:prSet presAssocID="{E5A0676A-8194-456B-BA40-E52F7A9C395C}" presName="bgRect" presStyleLbl="bgShp" presStyleIdx="1" presStyleCnt="2"/>
      <dgm:spPr/>
    </dgm:pt>
    <dgm:pt modelId="{D7724678-24C9-4C9D-A30F-0B267EC0A4B1}" type="pres">
      <dgm:prSet presAssocID="{E5A0676A-8194-456B-BA40-E52F7A9C395C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126C3928-710F-45C7-A7C5-231B74D7301F}" type="pres">
      <dgm:prSet presAssocID="{E5A0676A-8194-456B-BA40-E52F7A9C395C}" presName="spaceRect" presStyleCnt="0"/>
      <dgm:spPr/>
    </dgm:pt>
    <dgm:pt modelId="{64CB2034-9E1E-41C8-BC95-813E7D77F7F2}" type="pres">
      <dgm:prSet presAssocID="{E5A0676A-8194-456B-BA40-E52F7A9C395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64C1A29-8AC1-4965-B9FA-29A92445B44D}" type="presOf" srcId="{E5A0676A-8194-456B-BA40-E52F7A9C395C}" destId="{64CB2034-9E1E-41C8-BC95-813E7D77F7F2}" srcOrd="0" destOrd="0" presId="urn:microsoft.com/office/officeart/2018/2/layout/IconVerticalSolidList"/>
    <dgm:cxn modelId="{61BD7343-8EFB-414F-8EA5-B9433CF8625E}" type="presOf" srcId="{0FA4FD19-D9B3-4A3C-856B-17B255F859EC}" destId="{E5B1CC80-58D1-4A8A-BB4C-4247F5C6274E}" srcOrd="0" destOrd="0" presId="urn:microsoft.com/office/officeart/2018/2/layout/IconVerticalSolidList"/>
    <dgm:cxn modelId="{EE64AF7D-0E5D-43FF-A1B5-EEB42AA7AEDF}" type="presOf" srcId="{4BA94F32-64F8-4D34-8840-CCCDE6DCFEFF}" destId="{A913F029-C288-42F8-B1A4-5AC505565E7B}" srcOrd="0" destOrd="0" presId="urn:microsoft.com/office/officeart/2018/2/layout/IconVerticalSolidList"/>
    <dgm:cxn modelId="{5B54AEE0-7A81-403E-BE0D-E02C3B9424F9}" srcId="{4BA94F32-64F8-4D34-8840-CCCDE6DCFEFF}" destId="{E5A0676A-8194-456B-BA40-E52F7A9C395C}" srcOrd="1" destOrd="0" parTransId="{06E39650-4F53-41A8-ABBA-C3FA634FC0A0}" sibTransId="{487F1201-D0EA-4AD5-B3C7-85C8D88203D9}"/>
    <dgm:cxn modelId="{DC691DE8-E545-40BC-BE8A-BABDA2BB09AF}" srcId="{4BA94F32-64F8-4D34-8840-CCCDE6DCFEFF}" destId="{0FA4FD19-D9B3-4A3C-856B-17B255F859EC}" srcOrd="0" destOrd="0" parTransId="{2E7F1472-48F2-425E-9F27-90BCC6EF7924}" sibTransId="{620C83FD-8933-4659-A74A-49C6D9A9C013}"/>
    <dgm:cxn modelId="{8986D46B-0340-4705-AA5C-488E0E66E7A3}" type="presParOf" srcId="{A913F029-C288-42F8-B1A4-5AC505565E7B}" destId="{700E3824-1FC8-4677-884B-D46778746719}" srcOrd="0" destOrd="0" presId="urn:microsoft.com/office/officeart/2018/2/layout/IconVerticalSolidList"/>
    <dgm:cxn modelId="{B48E5B59-4492-4906-B127-F87F548CE741}" type="presParOf" srcId="{700E3824-1FC8-4677-884B-D46778746719}" destId="{0E8EBF0A-AF7F-4066-A6FA-D979E9F1E531}" srcOrd="0" destOrd="0" presId="urn:microsoft.com/office/officeart/2018/2/layout/IconVerticalSolidList"/>
    <dgm:cxn modelId="{4D9196AF-FE0A-44EE-B97F-1C660B8B678D}" type="presParOf" srcId="{700E3824-1FC8-4677-884B-D46778746719}" destId="{45A70331-83C6-4F0E-9111-1B838919C254}" srcOrd="1" destOrd="0" presId="urn:microsoft.com/office/officeart/2018/2/layout/IconVerticalSolidList"/>
    <dgm:cxn modelId="{39848272-0EB1-44B9-B9C3-0BBF7037BF7B}" type="presParOf" srcId="{700E3824-1FC8-4677-884B-D46778746719}" destId="{EAA750EF-52BC-4B36-A7CB-014922370ABC}" srcOrd="2" destOrd="0" presId="urn:microsoft.com/office/officeart/2018/2/layout/IconVerticalSolidList"/>
    <dgm:cxn modelId="{B927F0EF-1302-4C57-BE70-DC6E85E75637}" type="presParOf" srcId="{700E3824-1FC8-4677-884B-D46778746719}" destId="{E5B1CC80-58D1-4A8A-BB4C-4247F5C6274E}" srcOrd="3" destOrd="0" presId="urn:microsoft.com/office/officeart/2018/2/layout/IconVerticalSolidList"/>
    <dgm:cxn modelId="{3D09D492-8319-42D6-8EEC-C72CA4664066}" type="presParOf" srcId="{A913F029-C288-42F8-B1A4-5AC505565E7B}" destId="{7C9B79AA-9DA4-4C5E-BEE2-7C5A553D5E71}" srcOrd="1" destOrd="0" presId="urn:microsoft.com/office/officeart/2018/2/layout/IconVerticalSolidList"/>
    <dgm:cxn modelId="{CDFEBBE0-281C-424E-8938-781F5FBCB8BC}" type="presParOf" srcId="{A913F029-C288-42F8-B1A4-5AC505565E7B}" destId="{AAEBBF7E-F845-4F29-893C-EDDDDB8B8811}" srcOrd="2" destOrd="0" presId="urn:microsoft.com/office/officeart/2018/2/layout/IconVerticalSolidList"/>
    <dgm:cxn modelId="{59374B5D-D1D1-4167-87AA-04DC3A785F32}" type="presParOf" srcId="{AAEBBF7E-F845-4F29-893C-EDDDDB8B8811}" destId="{5780094C-168A-46BB-ACF0-E4C8E57025F2}" srcOrd="0" destOrd="0" presId="urn:microsoft.com/office/officeart/2018/2/layout/IconVerticalSolidList"/>
    <dgm:cxn modelId="{AEBCA0A6-CE6E-4E50-879A-6B26AB71EF8F}" type="presParOf" srcId="{AAEBBF7E-F845-4F29-893C-EDDDDB8B8811}" destId="{D7724678-24C9-4C9D-A30F-0B267EC0A4B1}" srcOrd="1" destOrd="0" presId="urn:microsoft.com/office/officeart/2018/2/layout/IconVerticalSolidList"/>
    <dgm:cxn modelId="{8DA0C0C5-96B4-4F06-A52C-C5FE43C2FE4B}" type="presParOf" srcId="{AAEBBF7E-F845-4F29-893C-EDDDDB8B8811}" destId="{126C3928-710F-45C7-A7C5-231B74D7301F}" srcOrd="2" destOrd="0" presId="urn:microsoft.com/office/officeart/2018/2/layout/IconVerticalSolidList"/>
    <dgm:cxn modelId="{5E336638-E7FF-45D5-9E07-788D56112DA9}" type="presParOf" srcId="{AAEBBF7E-F845-4F29-893C-EDDDDB8B8811}" destId="{64CB2034-9E1E-41C8-BC95-813E7D77F7F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08E7B-9C86-4375-AB66-2DB5CB55877B}">
      <dsp:nvSpPr>
        <dsp:cNvPr id="0" name=""/>
        <dsp:cNvSpPr/>
      </dsp:nvSpPr>
      <dsp:spPr>
        <a:xfrm>
          <a:off x="3364992" y="2054"/>
          <a:ext cx="3785616" cy="13557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Total referrals 629</a:t>
          </a:r>
        </a:p>
      </dsp:txBody>
      <dsp:txXfrm>
        <a:off x="3431173" y="68235"/>
        <a:ext cx="3653254" cy="1223369"/>
      </dsp:txXfrm>
    </dsp:sp>
    <dsp:sp modelId="{8E037C72-1FC9-4553-B419-29ED3BEEFAD3}">
      <dsp:nvSpPr>
        <dsp:cNvPr id="0" name=""/>
        <dsp:cNvSpPr/>
      </dsp:nvSpPr>
      <dsp:spPr>
        <a:xfrm>
          <a:off x="3364992" y="1425571"/>
          <a:ext cx="3785616" cy="135573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Amount of headache referrals 257</a:t>
          </a:r>
        </a:p>
      </dsp:txBody>
      <dsp:txXfrm>
        <a:off x="3431173" y="1491752"/>
        <a:ext cx="3653254" cy="1223369"/>
      </dsp:txXfrm>
    </dsp:sp>
    <dsp:sp modelId="{1C089749-F2AE-4B37-93D3-BD3E62184A62}">
      <dsp:nvSpPr>
        <dsp:cNvPr id="0" name=""/>
        <dsp:cNvSpPr/>
      </dsp:nvSpPr>
      <dsp:spPr>
        <a:xfrm>
          <a:off x="3364992" y="2849089"/>
          <a:ext cx="3785616" cy="135573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Percentage of headache referrals 40.86%</a:t>
          </a:r>
        </a:p>
      </dsp:txBody>
      <dsp:txXfrm>
        <a:off x="3431173" y="2915270"/>
        <a:ext cx="3653254" cy="1223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EBF0A-AF7F-4066-A6FA-D979E9F1E531}">
      <dsp:nvSpPr>
        <dsp:cNvPr id="0" name=""/>
        <dsp:cNvSpPr/>
      </dsp:nvSpPr>
      <dsp:spPr>
        <a:xfrm>
          <a:off x="0" y="683617"/>
          <a:ext cx="10515600" cy="12620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70331-83C6-4F0E-9111-1B838919C254}">
      <dsp:nvSpPr>
        <dsp:cNvPr id="0" name=""/>
        <dsp:cNvSpPr/>
      </dsp:nvSpPr>
      <dsp:spPr>
        <a:xfrm>
          <a:off x="381773" y="967581"/>
          <a:ext cx="694134" cy="69413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B1CC80-58D1-4A8A-BB4C-4247F5C6274E}">
      <dsp:nvSpPr>
        <dsp:cNvPr id="0" name=""/>
        <dsp:cNvSpPr/>
      </dsp:nvSpPr>
      <dsp:spPr>
        <a:xfrm>
          <a:off x="1457682" y="683617"/>
          <a:ext cx="9057917" cy="1262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568" tIns="133568" rIns="133568" bIns="13356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Create a </a:t>
          </a:r>
          <a:r>
            <a:rPr lang="en-US" sz="2500" b="1" u="sng" kern="1200"/>
            <a:t>new local guideline</a:t>
          </a:r>
          <a:r>
            <a:rPr lang="en-US" sz="2500" kern="1200"/>
            <a:t> enlisting criteria when headaches merit neurological referral</a:t>
          </a:r>
        </a:p>
      </dsp:txBody>
      <dsp:txXfrm>
        <a:off x="1457682" y="683617"/>
        <a:ext cx="9057917" cy="1262062"/>
      </dsp:txXfrm>
    </dsp:sp>
    <dsp:sp modelId="{5780094C-168A-46BB-ACF0-E4C8E57025F2}">
      <dsp:nvSpPr>
        <dsp:cNvPr id="0" name=""/>
        <dsp:cNvSpPr/>
      </dsp:nvSpPr>
      <dsp:spPr>
        <a:xfrm>
          <a:off x="0" y="2261195"/>
          <a:ext cx="10515600" cy="12620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24678-24C9-4C9D-A30F-0B267EC0A4B1}">
      <dsp:nvSpPr>
        <dsp:cNvPr id="0" name=""/>
        <dsp:cNvSpPr/>
      </dsp:nvSpPr>
      <dsp:spPr>
        <a:xfrm>
          <a:off x="381773" y="2545159"/>
          <a:ext cx="694134" cy="69413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B2034-9E1E-41C8-BC95-813E7D77F7F2}">
      <dsp:nvSpPr>
        <dsp:cNvPr id="0" name=""/>
        <dsp:cNvSpPr/>
      </dsp:nvSpPr>
      <dsp:spPr>
        <a:xfrm>
          <a:off x="1457682" y="2261195"/>
          <a:ext cx="9057917" cy="1262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568" tIns="133568" rIns="133568" bIns="13356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Outline management which can be started in primary care setting </a:t>
          </a:r>
        </a:p>
      </dsp:txBody>
      <dsp:txXfrm>
        <a:off x="1457682" y="2261195"/>
        <a:ext cx="9057917" cy="1262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81E38-0987-4998-B999-256F02787FC9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F3AC9-EBD5-4B61-9E15-9E8EDB4FF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92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AC9-EBD5-4B61-9E15-9E8EDB4FF2B7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870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472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0472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6538D75-00C2-DE73-4C65-FE94AC65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0B8E-A176-49F2-A3C1-FEDA0200170B}" type="datetime2">
              <a:rPr lang="en-US" smtClean="0"/>
              <a:t>Monday, October 28, 2024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B601B81-68C1-B63A-105C-EC637DF5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9F3E495-0415-392A-9A07-34555BBC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5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68C47-2910-B99C-EC67-F6649ADC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A49D-4A7C-4944-9802-8EE0B5A6CEDD}" type="datetime2">
              <a:rPr lang="en-US" smtClean="0"/>
              <a:t>Monday, October 28,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19515-4A04-FBE0-E89C-86ECBB7E9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9C272-2490-C827-9BE5-9CEE4185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6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2613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943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FF68BE-C313-C839-B719-0339AC34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9DDD-3B11-4150-8B39-3662C10D8BF9}" type="datetime2">
              <a:rPr lang="en-US" smtClean="0"/>
              <a:t>Monday, October 28,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F4E5F-FFF4-F934-3DD9-134F8D24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FE0F82-88EB-FAE2-FC02-99D5EE30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6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26" y="365125"/>
            <a:ext cx="9555998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24" y="1825625"/>
            <a:ext cx="9555999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25CBB87-BE9B-82CE-8A24-F21EEA03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7BA6-BEF8-495F-ACCD-8D19769E4FC6}" type="datetime2">
              <a:rPr lang="en-US" smtClean="0"/>
              <a:t>Monday, October 28, 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131628-C033-9728-C4CF-90CDBCB8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67216CA-9A26-BBE7-68A3-9237D22C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8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B034DD9-4A61-318F-88CF-79721B55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2D-4609-4E55-92E3-C12C6A1234E8}" type="datetime2">
              <a:rPr lang="en-US" smtClean="0"/>
              <a:t>Monday, October 28, 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496DA99-E916-9F7C-9E88-AA06046A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1CC86B5-B6B3-4633-0D90-AACB44D0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0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8F7F10-35F6-E392-D41B-3CD300D5CCF8}"/>
              </a:ext>
            </a:extLst>
          </p:cNvPr>
          <p:cNvSpPr/>
          <p:nvPr/>
        </p:nvSpPr>
        <p:spPr>
          <a:xfrm>
            <a:off x="0" y="685800"/>
            <a:ext cx="11494008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181600" cy="420638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>
              <a:buChar char="¬"/>
            </a:pPr>
            <a:r>
              <a:rPr lang="en-US"/>
              <a:t>Click to edit Master text styles</a:t>
            </a:r>
          </a:p>
          <a:p>
            <a:pPr lvl="1">
              <a:buChar char="¬"/>
            </a:pPr>
            <a:r>
              <a:rPr lang="en-US"/>
              <a:t>Second level</a:t>
            </a:r>
          </a:p>
          <a:p>
            <a:pPr lvl="2">
              <a:buChar char="¬"/>
            </a:pPr>
            <a:r>
              <a:rPr lang="en-US"/>
              <a:t>Third level</a:t>
            </a:r>
          </a:p>
          <a:p>
            <a:pPr lvl="3">
              <a:buChar char="¬"/>
            </a:pPr>
            <a:r>
              <a:rPr lang="en-US"/>
              <a:t>Fourth level</a:t>
            </a:r>
          </a:p>
          <a:p>
            <a:pPr lvl="4">
              <a:buChar char="¬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6178" y="1825625"/>
            <a:ext cx="518004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35274CEC-210E-BC97-9B79-A7D801E4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0E29-2C79-4A2A-B61C-A21B8362A50A}" type="datetime2">
              <a:rPr lang="en-US" smtClean="0"/>
              <a:t>Monday, October 28, 2024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86B3D53-F805-C08E-2359-498218FC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1C4695B-D7BD-45F7-EB23-6FDAF241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4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1F52B7-5271-53AA-8260-0CF50FF8DA3C}"/>
              </a:ext>
            </a:extLst>
          </p:cNvPr>
          <p:cNvSpPr/>
          <p:nvPr/>
        </p:nvSpPr>
        <p:spPr>
          <a:xfrm>
            <a:off x="0" y="685800"/>
            <a:ext cx="11494008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8" y="365125"/>
            <a:ext cx="10515600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17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178" y="2505075"/>
            <a:ext cx="515778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5459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54590" y="2505075"/>
            <a:ext cx="5183188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198C3F1-4E77-7888-CDB8-CF9406E4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0177-5432-41AC-9593-8EC96BFF4F82}" type="datetime2">
              <a:rPr lang="en-US" smtClean="0"/>
              <a:t>Monday, October 28, 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93561D3-90F6-AD82-BCFE-90F9427D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32F9B33-3FA7-526F-7B45-342EB64A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3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15600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9328E63-E075-39E2-BAA7-30CCAE2E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9A7B-B2F1-41A3-B969-4E25F618B967}" type="datetime2">
              <a:rPr lang="en-US" smtClean="0"/>
              <a:t>Monday, October 28, 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A5894A5-0E01-F43E-C68A-2EFAB2EB8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50128C-CE40-2B40-1B89-7E9AAAAC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281B99-C6A0-F92A-BDD3-BB362196501C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B8367C-67E1-A50A-1584-F859A6FED9C9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B8861-51D7-741E-6B2C-25412D40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8B79-F222-4FD1-8713-07459E1B5004}" type="datetime2">
              <a:rPr lang="en-US" smtClean="0"/>
              <a:t>Monday, October 28,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9A2F-0657-B33B-8334-C458A953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FC84-48ED-0480-2497-FCD84C12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39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12425" cy="1600200"/>
          </a:xfrm>
        </p:spPr>
        <p:txBody>
          <a:bodyPr anchor="b">
            <a:norm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830" y="2199340"/>
            <a:ext cx="6172200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3932237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3F37370-7C05-0AAE-A0C3-9EE620A8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30FD-0818-4065-B5FE-410552D9B1BC}" type="datetime2">
              <a:rPr lang="en-US" smtClean="0"/>
              <a:t>Monday, October 28, 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900B8E3-39E6-A88A-BBFB-717596EB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48E340D-1840-D987-3EEA-963BDDE3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6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1276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3932237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0F28E44-58BB-553B-BBD0-F292C66C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D289-0EBF-40C7-B6E8-60285281F180}" type="datetime2">
              <a:rPr lang="en-US" smtClean="0"/>
              <a:t>Monday, October 28, 2024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F22D156-E5FE-F118-0553-B401F196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8AEE0A6-6120-9BA2-5751-E0E2D8CF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B53B4F-080C-8523-03AD-871CC3B8D168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3B790B-70BD-FD52-2540-F1DA4882170E}"/>
              </a:ext>
            </a:extLst>
          </p:cNvPr>
          <p:cNvSpPr/>
          <p:nvPr/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 descr="Tag=AccentColor&#10;Flavor=Light&#10;Target=Line">
            <a:extLst>
              <a:ext uri="{FF2B5EF4-FFF2-40B4-BE49-F238E27FC236}">
                <a16:creationId xmlns:a16="http://schemas.microsoft.com/office/drawing/2014/main" id="{7D4FC5F0-CBD6-AEEB-4902-28D624068890}"/>
              </a:ext>
            </a:extLst>
          </p:cNvPr>
          <p:cNvCxnSpPr>
            <a:cxnSpLocks/>
          </p:cNvCxnSpPr>
          <p:nvPr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Tag=AccentColor&#10;Flavor=Light&#10;Target=Line">
            <a:extLst>
              <a:ext uri="{FF2B5EF4-FFF2-40B4-BE49-F238E27FC236}">
                <a16:creationId xmlns:a16="http://schemas.microsoft.com/office/drawing/2014/main" id="{FA9EB4DB-DDA5-1A45-7D87-B2BF67D2D1C3}"/>
              </a:ext>
            </a:extLst>
          </p:cNvPr>
          <p:cNvCxnSpPr>
            <a:cxnSpLocks/>
          </p:cNvCxnSpPr>
          <p:nvPr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94CDC665-7415-4DAF-AE09-B9BBC1907393}" type="datetime2">
              <a:rPr lang="en-US" smtClean="0"/>
              <a:t>Monday, October 28,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-18288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8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D4D99EB-C4F3-4F0C-91F7-AB4DC2A08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8DC96-6E3F-6A9A-5A17-BB4DC18F1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324" y="467832"/>
            <a:ext cx="3932532" cy="2967606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Managing Headaches in Primary Care</a:t>
            </a:r>
            <a:endParaRPr lang="en-150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A19C3F-4D83-E4E0-091F-773C3697D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8324" y="3667505"/>
            <a:ext cx="3932532" cy="219268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Dr. Malcolm Vella</a:t>
            </a:r>
          </a:p>
          <a:p>
            <a:pPr algn="l"/>
            <a:r>
              <a:rPr lang="en-US" dirty="0"/>
              <a:t>Chairman Department of Neurosciences</a:t>
            </a:r>
          </a:p>
          <a:p>
            <a:pPr algn="l"/>
            <a:r>
              <a:rPr lang="en-US" dirty="0"/>
              <a:t>24</a:t>
            </a:r>
            <a:r>
              <a:rPr lang="en-US" baseline="30000" dirty="0"/>
              <a:t>th</a:t>
            </a:r>
            <a:r>
              <a:rPr lang="en-US" dirty="0"/>
              <a:t> October 2024</a:t>
            </a:r>
            <a:endParaRPr lang="en-15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B69146-C1C0-4B58-86FC-34F3390E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364091" y="698677"/>
            <a:ext cx="826383" cy="5479134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Picture 3" descr="A logo of a brain&#10;&#10;Description automatically generated">
            <a:extLst>
              <a:ext uri="{FF2B5EF4-FFF2-40B4-BE49-F238E27FC236}">
                <a16:creationId xmlns:a16="http://schemas.microsoft.com/office/drawing/2014/main" id="{17EDEDE4-C54A-895C-C12A-542864331DB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2" r="3115" b="2"/>
          <a:stretch/>
        </p:blipFill>
        <p:spPr>
          <a:xfrm>
            <a:off x="9728790" y="1782522"/>
            <a:ext cx="1701347" cy="1634036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C540AD5-A993-4DA3-B064-D004E2CC6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66D2E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E6A9698-2C5E-4B0F-B3FA-0CE9BCA6E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66D2E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852A037-232B-12F4-6D5E-D6A6ED71F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572" y="3864990"/>
            <a:ext cx="1591495" cy="15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0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08BA8-2CDC-492B-A181-B89DD0B32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91CA0-28DA-6379-5A6F-5BBB102B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Identifying the sick patient</a:t>
            </a:r>
          </a:p>
          <a:p>
            <a:pPr lvl="1"/>
            <a:r>
              <a:rPr lang="en-US" dirty="0" err="1"/>
              <a:t>Meningism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Confused/Drowsy patient</a:t>
            </a:r>
          </a:p>
          <a:p>
            <a:endParaRPr lang="en-US" dirty="0"/>
          </a:p>
          <a:p>
            <a:r>
              <a:rPr lang="en-US" dirty="0"/>
              <a:t>Cognitive Examination</a:t>
            </a:r>
          </a:p>
          <a:p>
            <a:endParaRPr lang="en-US" dirty="0"/>
          </a:p>
          <a:p>
            <a:r>
              <a:rPr lang="en-US" dirty="0"/>
              <a:t>Cranial Nerve Examination</a:t>
            </a:r>
          </a:p>
          <a:p>
            <a:pPr lvl="1"/>
            <a:r>
              <a:rPr lang="en-US" dirty="0"/>
              <a:t>Visual field defect</a:t>
            </a:r>
          </a:p>
          <a:p>
            <a:pPr lvl="1"/>
            <a:r>
              <a:rPr lang="en-US" dirty="0" err="1"/>
              <a:t>Fundoscopy</a:t>
            </a:r>
            <a:r>
              <a:rPr lang="en-US" dirty="0"/>
              <a:t> for </a:t>
            </a:r>
            <a:r>
              <a:rPr lang="en-US" dirty="0" err="1"/>
              <a:t>papilloedema</a:t>
            </a:r>
            <a:endParaRPr lang="en-US" dirty="0"/>
          </a:p>
          <a:p>
            <a:pPr lvl="1"/>
            <a:r>
              <a:rPr lang="en-US" dirty="0"/>
              <a:t>Diplopia</a:t>
            </a:r>
          </a:p>
          <a:p>
            <a:pPr lvl="1"/>
            <a:r>
              <a:rPr lang="en-US" dirty="0"/>
              <a:t>Disorders of extraocular movements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A5288-BECD-E11F-81F5-221149F04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56A7B-07F8-4CE8-1CBF-7F56A5E20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F6FF3-E714-A858-3FED-CB5B1E14A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36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Upper and Lower Extremity Examination</a:t>
            </a:r>
          </a:p>
          <a:p>
            <a:pPr lvl="1"/>
            <a:r>
              <a:rPr lang="en-US" dirty="0"/>
              <a:t>Pronator Drift</a:t>
            </a:r>
          </a:p>
          <a:p>
            <a:pPr lvl="1"/>
            <a:r>
              <a:rPr lang="en-US" dirty="0"/>
              <a:t>Tone: Increased tone</a:t>
            </a:r>
          </a:p>
          <a:p>
            <a:pPr lvl="1"/>
            <a:r>
              <a:rPr lang="en-US" dirty="0"/>
              <a:t>Power: Focal weakness</a:t>
            </a:r>
          </a:p>
          <a:p>
            <a:pPr lvl="1"/>
            <a:r>
              <a:rPr lang="en-US" dirty="0"/>
              <a:t>Reflexes: </a:t>
            </a:r>
            <a:r>
              <a:rPr lang="en-US" dirty="0" err="1"/>
              <a:t>Hypereflexia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Sensory: Loss or Neglect</a:t>
            </a:r>
          </a:p>
          <a:p>
            <a:pPr lvl="1"/>
            <a:r>
              <a:rPr lang="en-US" dirty="0"/>
              <a:t>Ataxia: Finger to Nose </a:t>
            </a:r>
            <a:r>
              <a:rPr lang="en-US" dirty="0" err="1"/>
              <a:t>Dystaxia</a:t>
            </a:r>
            <a:r>
              <a:rPr lang="en-US" dirty="0"/>
              <a:t> and Dysdiadochokinesia</a:t>
            </a:r>
          </a:p>
          <a:p>
            <a:pPr lvl="1"/>
            <a:endParaRPr lang="en-US" dirty="0"/>
          </a:p>
          <a:p>
            <a:r>
              <a:rPr lang="en-US" dirty="0"/>
              <a:t>Gait: Ataxia, Spasticity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75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Upper and Lower Extremity Examination</a:t>
            </a:r>
          </a:p>
          <a:p>
            <a:pPr lvl="1"/>
            <a:r>
              <a:rPr lang="en-US" dirty="0"/>
              <a:t>Pronator Drift</a:t>
            </a:r>
          </a:p>
          <a:p>
            <a:pPr lvl="1"/>
            <a:r>
              <a:rPr lang="en-US" dirty="0"/>
              <a:t>Tone: Increased tone</a:t>
            </a:r>
          </a:p>
          <a:p>
            <a:pPr lvl="1"/>
            <a:r>
              <a:rPr lang="en-US" dirty="0"/>
              <a:t>Power: Focal weakness</a:t>
            </a:r>
          </a:p>
          <a:p>
            <a:pPr lvl="1"/>
            <a:r>
              <a:rPr lang="en-US" dirty="0"/>
              <a:t>Reflexes: </a:t>
            </a:r>
            <a:r>
              <a:rPr lang="en-US" dirty="0" err="1"/>
              <a:t>Hypereflexia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Sensory: Loss or Neglect</a:t>
            </a:r>
          </a:p>
          <a:p>
            <a:pPr lvl="1"/>
            <a:r>
              <a:rPr lang="en-US" dirty="0"/>
              <a:t>Ataxia: Finger to Nose </a:t>
            </a:r>
            <a:r>
              <a:rPr lang="en-US" dirty="0" err="1"/>
              <a:t>Dystaxia</a:t>
            </a:r>
            <a:r>
              <a:rPr lang="en-US" dirty="0"/>
              <a:t> and Dysdiadochokinesia</a:t>
            </a:r>
          </a:p>
          <a:p>
            <a:pPr lvl="1"/>
            <a:endParaRPr lang="en-US" dirty="0"/>
          </a:p>
          <a:p>
            <a:r>
              <a:rPr lang="en-US" dirty="0"/>
              <a:t>Gait: Ataxia, Spasticity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75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Reaching a Diagnosis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33CB28-692E-71B3-883E-2803F36F9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23ECA4-46B1-957E-E69D-34329EE2E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C79F5-CE41-2417-DED9-AB0579856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7F46FC-74A4-C57C-5711-BB87C6ECE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67" y="1860734"/>
            <a:ext cx="3545457" cy="20680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80243E-9F02-98BC-2883-1055018CF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425" y="1868111"/>
            <a:ext cx="3571336" cy="4349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980371-08E8-D004-47E1-54A228FC0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253" y="1868111"/>
            <a:ext cx="3428068" cy="10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41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14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b="6914"/>
          <a:stretch/>
        </p:blipFill>
        <p:spPr>
          <a:xfrm>
            <a:off x="624469" y="294214"/>
            <a:ext cx="10231373" cy="526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3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b="7170"/>
          <a:stretch/>
        </p:blipFill>
        <p:spPr>
          <a:xfrm>
            <a:off x="997788" y="583251"/>
            <a:ext cx="10196423" cy="528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22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 Overuse Headache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1002" y="2576976"/>
            <a:ext cx="8603461" cy="125904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52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00ABE-267F-FEEF-7484-8629284DCF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200" dirty="0"/>
              <a:t>Management of Headaches in Primary Care</a:t>
            </a:r>
            <a:endParaRPr lang="en-150" sz="42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042E5-CC40-E27D-36F2-43B17793F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ED524-C2A7-0917-D9EC-A48075545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6861D-9924-134C-D04D-7B0BB852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86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7BA6-BEF8-495F-ACCD-8D19769E4FC6}" type="datetime2">
              <a:rPr lang="en-US" smtClean="0"/>
              <a:t>Monday, October 28,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921"/>
            <a:ext cx="12110224" cy="67605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108497-FB5C-1C63-13E8-79B0E48372F3}"/>
              </a:ext>
            </a:extLst>
          </p:cNvPr>
          <p:cNvSpPr/>
          <p:nvPr/>
        </p:nvSpPr>
        <p:spPr>
          <a:xfrm>
            <a:off x="235390" y="6217920"/>
            <a:ext cx="1131683" cy="568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640488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8" y="544694"/>
            <a:ext cx="12144502" cy="57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9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C844D-B1A7-ECCD-2424-02E3A53E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2987C-5CAA-CA88-C66F-26D9D9A2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A8384-3A40-1EE7-0ACD-FE966AB3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77B727-C283-C2A4-A181-A13AC4DCD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6667"/>
            <a:ext cx="12188951" cy="386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34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20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b="8326"/>
          <a:stretch/>
        </p:blipFill>
        <p:spPr>
          <a:xfrm>
            <a:off x="0" y="32820"/>
            <a:ext cx="12110224" cy="618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21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" y="539262"/>
            <a:ext cx="12187565" cy="577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89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Tension Type Headache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Advice regarding posture</a:t>
            </a:r>
          </a:p>
          <a:p>
            <a:r>
              <a:rPr lang="en-US" dirty="0"/>
              <a:t>Exercise and relaxation</a:t>
            </a:r>
          </a:p>
          <a:p>
            <a:r>
              <a:rPr lang="en-US" dirty="0"/>
              <a:t>Massage</a:t>
            </a:r>
          </a:p>
          <a:p>
            <a:r>
              <a:rPr lang="en-US" dirty="0"/>
              <a:t>Simple Analgesia prn</a:t>
            </a:r>
          </a:p>
          <a:p>
            <a:r>
              <a:rPr lang="en-US" dirty="0"/>
              <a:t>Amitriptyline for chronic TTH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15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Headache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Oxygen and/or </a:t>
            </a:r>
            <a:r>
              <a:rPr lang="en-US" dirty="0" err="1"/>
              <a:t>Triptans</a:t>
            </a:r>
            <a:r>
              <a:rPr lang="en-US" dirty="0"/>
              <a:t> for the acute attacks</a:t>
            </a:r>
          </a:p>
          <a:p>
            <a:r>
              <a:rPr lang="en-US" dirty="0"/>
              <a:t>Prednisolone </a:t>
            </a:r>
          </a:p>
          <a:p>
            <a:pPr lvl="1"/>
            <a:r>
              <a:rPr lang="en-US" dirty="0"/>
              <a:t>starting high dose for 5 days then rapid taper in acute Cluster Headache</a:t>
            </a:r>
          </a:p>
          <a:p>
            <a:r>
              <a:rPr lang="en-US" dirty="0"/>
              <a:t>Verapamil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62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8B79-F222-4FD1-8713-07459E1B5004}" type="datetime2">
              <a:rPr lang="en-US" smtClean="0"/>
              <a:t>Monday, October 28,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8103"/>
          <a:stretch/>
        </p:blipFill>
        <p:spPr>
          <a:xfrm>
            <a:off x="93785" y="100704"/>
            <a:ext cx="12004430" cy="611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50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6F6F-35E9-16B2-A840-AF2E118310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Investigation of Headaches </a:t>
            </a:r>
            <a:br>
              <a:rPr lang="en-US" dirty="0"/>
            </a:br>
            <a:r>
              <a:rPr lang="en-US" dirty="0"/>
              <a:t>in Primary Care</a:t>
            </a:r>
            <a:endParaRPr lang="en-15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748CE-5203-35F2-31D2-FBF85CC09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CC3E-331C-4729-B9C9-49706476D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181DB-6DE8-D974-3415-6D8B91D0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06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Routine bloods to rule out </a:t>
            </a:r>
            <a:r>
              <a:rPr lang="en-US" dirty="0" err="1"/>
              <a:t>anaemia</a:t>
            </a:r>
            <a:r>
              <a:rPr lang="en-US" dirty="0"/>
              <a:t>, renal failure</a:t>
            </a:r>
          </a:p>
          <a:p>
            <a:r>
              <a:rPr lang="en-US" dirty="0"/>
              <a:t>ESR and CRP to rule out Temporal Arteritis</a:t>
            </a:r>
          </a:p>
          <a:p>
            <a:endParaRPr lang="en-US" dirty="0"/>
          </a:p>
          <a:p>
            <a:r>
              <a:rPr lang="en-US" dirty="0"/>
              <a:t>Most patients with headaches need ONLY a good history and examination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14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 patients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Headache patients need follow up</a:t>
            </a:r>
          </a:p>
          <a:p>
            <a:pPr lvl="1"/>
            <a:r>
              <a:rPr lang="en-US" dirty="0"/>
              <a:t>Supported</a:t>
            </a:r>
            <a:r>
              <a:rPr lang="en-GB" dirty="0"/>
              <a:t> and Helped</a:t>
            </a:r>
          </a:p>
          <a:p>
            <a:pPr lvl="1"/>
            <a:r>
              <a:rPr lang="en-US" dirty="0"/>
              <a:t>Look forward to have a follow up and discuss their progress</a:t>
            </a:r>
          </a:p>
          <a:p>
            <a:r>
              <a:rPr lang="en-US" dirty="0"/>
              <a:t>Headache Diary/Menstruation</a:t>
            </a:r>
          </a:p>
          <a:p>
            <a:r>
              <a:rPr lang="en-US" dirty="0"/>
              <a:t>Headache scores</a:t>
            </a:r>
            <a:endParaRPr lang="en-GB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52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490472" y="1028660"/>
            <a:ext cx="9144000" cy="2387600"/>
          </a:xfrm>
        </p:spPr>
        <p:txBody>
          <a:bodyPr/>
          <a:lstStyle/>
          <a:p>
            <a:r>
              <a:rPr lang="en-US" dirty="0">
                <a:latin typeface="Aptos Display"/>
                <a:ea typeface="Calibri"/>
                <a:cs typeface="Calibri"/>
              </a:rPr>
              <a:t>Headache Referrals to the Neurology Department</a:t>
            </a:r>
            <a:endParaRPr lang="en-GB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l"/>
            <a:r>
              <a:rPr lang="en-US" dirty="0"/>
              <a:t>Supervised by :</a:t>
            </a:r>
          </a:p>
          <a:p>
            <a:pPr algn="l"/>
            <a:r>
              <a:rPr lang="en-US" dirty="0"/>
              <a:t>Dr Maria Bonello (RS Neurology)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Prepared by:</a:t>
            </a:r>
          </a:p>
          <a:p>
            <a:pPr algn="l"/>
            <a:r>
              <a:rPr lang="en-US" dirty="0"/>
              <a:t>Dr </a:t>
            </a:r>
            <a:r>
              <a:rPr lang="en-US" dirty="0" err="1"/>
              <a:t>Chirelle</a:t>
            </a:r>
            <a:r>
              <a:rPr lang="en-US" dirty="0"/>
              <a:t> Schembri, Dr Gabrielle </a:t>
            </a:r>
            <a:r>
              <a:rPr lang="en-US" dirty="0" err="1"/>
              <a:t>Grixtri</a:t>
            </a:r>
            <a:r>
              <a:rPr lang="en-US" dirty="0"/>
              <a:t>, Dr Nicholas Chong &amp; Dr. Abigail </a:t>
            </a:r>
            <a:r>
              <a:rPr lang="en-US" dirty="0" err="1"/>
              <a:t>Debrincat</a:t>
            </a:r>
            <a:endParaRPr lang="en-US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10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of the Study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745" y="2009543"/>
            <a:ext cx="8696325" cy="37052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4921B8-73D8-FF3C-C0D2-7706DEFCE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EB00D8-E5E8-71BB-1D5E-4A2668BC3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B7DDD-C901-F053-AD44-07336FEA6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73BDD2-7F65-105B-7F53-A0DB2E21B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46136"/>
            <a:ext cx="12207135" cy="33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04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Aptos"/>
                <a:ea typeface="Calibri"/>
                <a:cs typeface="Calibri"/>
              </a:rPr>
              <a:t>Retrospective study, where 629 neurology ticket of referrals were interpreted using </a:t>
            </a:r>
            <a:r>
              <a:rPr lang="en-US" dirty="0" err="1">
                <a:latin typeface="Aptos"/>
                <a:ea typeface="Calibri"/>
                <a:cs typeface="Calibri"/>
              </a:rPr>
              <a:t>CPortal</a:t>
            </a:r>
            <a:r>
              <a:rPr lang="en-US" dirty="0">
                <a:latin typeface="Aptos"/>
                <a:ea typeface="Calibri"/>
                <a:cs typeface="Calibri"/>
              </a:rPr>
              <a:t>, and those which included headache referrals were then further assessed by accessing the neurology outpatient note on </a:t>
            </a:r>
            <a:r>
              <a:rPr lang="en-US" dirty="0" err="1">
                <a:latin typeface="Aptos"/>
                <a:ea typeface="Calibri"/>
                <a:cs typeface="Calibri"/>
              </a:rPr>
              <a:t>iSoft</a:t>
            </a:r>
            <a:r>
              <a:rPr lang="en-US" dirty="0">
                <a:latin typeface="Aptos"/>
                <a:ea typeface="Calibri"/>
                <a:cs typeface="Calibri"/>
              </a:rPr>
              <a:t>, investigations and management notes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49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F72F6DE-8DFA-0ADE-3CEF-961134B153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858364"/>
              </p:ext>
            </p:extLst>
          </p:nvPr>
        </p:nvGraphicFramePr>
        <p:xfrm>
          <a:off x="420688" y="1825625"/>
          <a:ext cx="10515600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0539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Percentage of referrals which required imaging including CT/MRI brain: 75/257 =  29%</a:t>
            </a:r>
          </a:p>
          <a:p>
            <a:r>
              <a:rPr lang="en-US" dirty="0"/>
              <a:t>60/75 = 80% of imaging requested were MRIs</a:t>
            </a:r>
          </a:p>
          <a:p>
            <a:r>
              <a:rPr lang="en-US" dirty="0"/>
              <a:t>15/75 = 20% of imaging requested were CTs</a:t>
            </a:r>
          </a:p>
          <a:p>
            <a:r>
              <a:rPr lang="en-US" dirty="0"/>
              <a:t>13/75 = 17.3% had an abnormality found on imaging </a:t>
            </a:r>
          </a:p>
          <a:p>
            <a:pPr lvl="1"/>
            <a:r>
              <a:rPr lang="en-US" dirty="0"/>
              <a:t>None of these abnormalities where related to the headache presentation</a:t>
            </a:r>
          </a:p>
          <a:p>
            <a:pPr lvl="1"/>
            <a:r>
              <a:rPr lang="en-US" dirty="0"/>
              <a:t>All Incidental findings</a:t>
            </a:r>
          </a:p>
          <a:p>
            <a:pPr lvl="1"/>
            <a:r>
              <a:rPr lang="en-US" dirty="0"/>
              <a:t>Pituitary cysts, </a:t>
            </a:r>
            <a:r>
              <a:rPr lang="en-US" dirty="0" err="1"/>
              <a:t>Microadenoma</a:t>
            </a:r>
            <a:r>
              <a:rPr lang="en-US" dirty="0"/>
              <a:t>, Arachnoid Cyst, Small Vessel disease, </a:t>
            </a:r>
            <a:r>
              <a:rPr lang="en-US" dirty="0" err="1"/>
              <a:t>Cavernomas</a:t>
            </a:r>
            <a:endParaRPr lang="en-US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60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F243D32-C2DA-CEE4-F7C0-D7A760BB5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305977"/>
              </p:ext>
            </p:extLst>
          </p:nvPr>
        </p:nvGraphicFramePr>
        <p:xfrm>
          <a:off x="420688" y="1825625"/>
          <a:ext cx="10515600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9174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6F6F-35E9-16B2-A840-AF2E118310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When and Where to refer ??</a:t>
            </a:r>
            <a:endParaRPr lang="en-15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748CE-5203-35F2-31D2-FBF85CC09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CC3E-331C-4729-B9C9-49706476D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181DB-6DE8-D974-3415-6D8B91D0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860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A&amp;E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Acute Headaches</a:t>
            </a:r>
          </a:p>
          <a:p>
            <a:pPr lvl="1"/>
            <a:r>
              <a:rPr lang="en-US" dirty="0"/>
              <a:t>All Thunderclap headaches or new onset coital headaches</a:t>
            </a:r>
          </a:p>
          <a:p>
            <a:r>
              <a:rPr lang="en-US" dirty="0"/>
              <a:t>Headaches associated with a recent personality change</a:t>
            </a:r>
          </a:p>
          <a:p>
            <a:r>
              <a:rPr lang="en-US" dirty="0"/>
              <a:t>Headaches with new focal neurological signs</a:t>
            </a:r>
          </a:p>
          <a:p>
            <a:r>
              <a:rPr lang="en-US" dirty="0"/>
              <a:t>Headaches associated with possible CNS infections (sick looking patients)</a:t>
            </a:r>
          </a:p>
          <a:p>
            <a:r>
              <a:rPr lang="en-US" dirty="0"/>
              <a:t>Headaches in elderly with suspected temporal arteritis and high ESR and CRP</a:t>
            </a:r>
          </a:p>
          <a:p>
            <a:r>
              <a:rPr lang="en-US" dirty="0"/>
              <a:t>New onset headaches in patients with malignancy (unless they are in close contact with the oncologist/palliative care doctors)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08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Neurology Outpatients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Headaches which do not respond to appropriate management for the diagnosis made</a:t>
            </a:r>
          </a:p>
          <a:p>
            <a:r>
              <a:rPr lang="en-US"/>
              <a:t>Persistent Headaches </a:t>
            </a:r>
            <a:r>
              <a:rPr lang="en-US" dirty="0"/>
              <a:t>that do not fit the criteria for TTH, Migraines, MOH</a:t>
            </a:r>
          </a:p>
          <a:p>
            <a:r>
              <a:rPr lang="en-US" dirty="0"/>
              <a:t>Late onset migraines</a:t>
            </a:r>
          </a:p>
          <a:p>
            <a:r>
              <a:rPr lang="en-US" dirty="0"/>
              <a:t>New cases of TACs</a:t>
            </a:r>
          </a:p>
          <a:p>
            <a:endParaRPr lang="en-US" dirty="0"/>
          </a:p>
          <a:p>
            <a:r>
              <a:rPr lang="en-US" dirty="0"/>
              <a:t>Facial pain</a:t>
            </a:r>
          </a:p>
          <a:p>
            <a:endParaRPr lang="en-US" dirty="0"/>
          </a:p>
          <a:p>
            <a:r>
              <a:rPr lang="en-US" dirty="0"/>
              <a:t>Please fill up the Ticket of Referrals appropriately with a detailed description of the headaches</a:t>
            </a:r>
            <a:endParaRPr lang="en-GB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507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37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BF8044-DFC7-93E1-E193-013775271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345" y="1748415"/>
            <a:ext cx="6904427" cy="386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40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2F62DC-D526-B724-E7A5-3CCD2663B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B033D6-4A55-1251-2AA4-30BC57952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5BE3E-699D-404D-39BF-010D7EDC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693ADD-48C9-8687-9527-C0F735592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8067"/>
            <a:ext cx="12192000" cy="352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89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33CB28-692E-71B3-883E-2803F36F9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23ECA4-46B1-957E-E69D-34329EE2E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7" y="6217920"/>
            <a:ext cx="8309443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C79F5-CE41-2417-DED9-AB0579856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7F46FC-74A4-C57C-5711-BB87C6ECE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56" y="495820"/>
            <a:ext cx="3545457" cy="20680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80243E-9F02-98BC-2883-1055018CF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332" y="495820"/>
            <a:ext cx="3571336" cy="4349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980371-08E8-D004-47E1-54A228FC0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6876" y="496407"/>
            <a:ext cx="3428068" cy="10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22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76D91A-0EB0-88A7-4A5D-50DA2741D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  <a:endParaRPr lang="en-15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355E0B-654E-4069-368F-C2956C6BB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</a:t>
            </a:r>
          </a:p>
          <a:p>
            <a:r>
              <a:rPr lang="en-US" dirty="0"/>
              <a:t>Onset of headaches</a:t>
            </a:r>
          </a:p>
          <a:p>
            <a:pPr lvl="1"/>
            <a:r>
              <a:rPr lang="en-US" dirty="0"/>
              <a:t>Longstanding for many years: Benign</a:t>
            </a:r>
          </a:p>
          <a:p>
            <a:pPr lvl="1"/>
            <a:r>
              <a:rPr lang="en-US" dirty="0"/>
              <a:t>New onset, worsening headaches that disturb sleep: Need investigations</a:t>
            </a:r>
          </a:p>
          <a:p>
            <a:r>
              <a:rPr lang="en-US" dirty="0"/>
              <a:t>Periodicity of headaches</a:t>
            </a:r>
          </a:p>
          <a:p>
            <a:pPr lvl="1"/>
            <a:r>
              <a:rPr lang="en-US" dirty="0"/>
              <a:t>Episodic headache: Benign, Migraines</a:t>
            </a:r>
          </a:p>
          <a:p>
            <a:pPr lvl="1"/>
            <a:r>
              <a:rPr lang="en-US" dirty="0"/>
              <a:t>Chronic nagging headache: Benign, Tension Type Headache</a:t>
            </a:r>
          </a:p>
          <a:p>
            <a:pPr lvl="1"/>
            <a:r>
              <a:rPr lang="en-US" dirty="0"/>
              <a:t>Clusters: Cluster Headache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5AB397-09C4-2A57-EEE1-B3405CF42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427501-2DD6-0160-F5D4-A71789C7A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3FCC3-A7B6-A5DE-BBC5-2B8A068D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39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A2CF4-E5F6-47B8-E65C-553BE3967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9AD466-3A45-A257-4160-51E456033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  <a:endParaRPr lang="en-15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65F12-E62C-1F45-22B6-27766F518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Type of Headache</a:t>
            </a:r>
          </a:p>
          <a:p>
            <a:pPr lvl="1"/>
            <a:r>
              <a:rPr lang="en-US" dirty="0"/>
              <a:t>Throbbing and/or worsens with exertion: Migraine</a:t>
            </a:r>
          </a:p>
          <a:p>
            <a:pPr lvl="1"/>
            <a:r>
              <a:rPr lang="en-US" dirty="0"/>
              <a:t>Pressure and bilateral, like a band: Tension Type</a:t>
            </a:r>
          </a:p>
          <a:p>
            <a:pPr lvl="1"/>
            <a:r>
              <a:rPr lang="en-US" dirty="0"/>
              <a:t>Shock like, debilitating, severe in a specific distribution of face: Trigeminal Neuralgia</a:t>
            </a:r>
          </a:p>
          <a:p>
            <a:r>
              <a:rPr lang="en-US" dirty="0"/>
              <a:t>Severity</a:t>
            </a:r>
          </a:p>
          <a:p>
            <a:pPr lvl="1"/>
            <a:r>
              <a:rPr lang="en-US" dirty="0"/>
              <a:t>Does not always correlate to worrying causes of headache</a:t>
            </a:r>
          </a:p>
          <a:p>
            <a:r>
              <a:rPr lang="en-US" dirty="0"/>
              <a:t>Associated features</a:t>
            </a:r>
          </a:p>
          <a:p>
            <a:pPr lvl="1"/>
            <a:r>
              <a:rPr lang="en-US" dirty="0"/>
              <a:t>Aura: Visual, Sensory, Speech, Motor, Vertigo: Migraines</a:t>
            </a:r>
          </a:p>
          <a:p>
            <a:pPr lvl="1"/>
            <a:r>
              <a:rPr lang="en-US" dirty="0"/>
              <a:t>Autonomic activation: Lacrimation, Blocked nostril, Injected eye: TACs</a:t>
            </a:r>
          </a:p>
          <a:p>
            <a:r>
              <a:rPr lang="en-US" dirty="0"/>
              <a:t>Triggers</a:t>
            </a:r>
          </a:p>
          <a:p>
            <a:pPr lvl="1"/>
            <a:r>
              <a:rPr lang="en-US" dirty="0"/>
              <a:t>Alcohol, Sleep deprivation or Oversleeping, Exercise: Migraine</a:t>
            </a:r>
          </a:p>
          <a:p>
            <a:pPr lvl="1"/>
            <a:r>
              <a:rPr lang="en-US" dirty="0"/>
              <a:t>Eating, talking, touching face: Trigeminal Neuralgia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397703-F21E-3B19-82D5-DCA6FAB6D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39658F-A852-F76A-CAD2-B5D702937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0973E-8064-1685-3AEF-2F0EF959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70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93FDE-3BDC-FDC2-FF4F-C48AD7CD8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557549-85FA-0BDB-4C02-20F8C44A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  <a:endParaRPr lang="en-15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6285E0-6A9E-57FA-FC83-C8979EFDD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Onset</a:t>
            </a:r>
          </a:p>
          <a:p>
            <a:pPr lvl="1"/>
            <a:r>
              <a:rPr lang="en-US" dirty="0"/>
              <a:t>Thunderclap Headache: Need to rule out SAH</a:t>
            </a:r>
          </a:p>
          <a:p>
            <a:pPr lvl="1"/>
            <a:r>
              <a:rPr lang="en-US" dirty="0"/>
              <a:t>Coital Headaches: Need to exclude SAH vs Coital Headaches</a:t>
            </a:r>
          </a:p>
          <a:p>
            <a:r>
              <a:rPr lang="en-US" dirty="0"/>
              <a:t>Associated features</a:t>
            </a:r>
          </a:p>
          <a:p>
            <a:pPr lvl="1"/>
            <a:r>
              <a:rPr lang="en-US" dirty="0"/>
              <a:t>Fever</a:t>
            </a:r>
          </a:p>
          <a:p>
            <a:pPr lvl="1"/>
            <a:r>
              <a:rPr lang="en-US" dirty="0"/>
              <a:t>Systemic Symptoms: Viraemia</a:t>
            </a:r>
          </a:p>
          <a:p>
            <a:pPr lvl="1"/>
            <a:r>
              <a:rPr lang="en-US" dirty="0"/>
              <a:t>Double vision</a:t>
            </a:r>
          </a:p>
          <a:p>
            <a:pPr lvl="1"/>
            <a:r>
              <a:rPr lang="en-US" dirty="0"/>
              <a:t>Upper and lower extremity symptoms </a:t>
            </a:r>
          </a:p>
          <a:p>
            <a:pPr lvl="1"/>
            <a:r>
              <a:rPr lang="en-US" dirty="0"/>
              <a:t>Ataxia</a:t>
            </a:r>
          </a:p>
          <a:p>
            <a:pPr lvl="1"/>
            <a:r>
              <a:rPr lang="en-US" dirty="0"/>
              <a:t>Personality change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77AEC-A326-A9AF-902A-55E1BFD96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F1AF4F-8A39-5FC9-BCC6-3DBFE9F67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D4DC5-B537-6711-06C9-FF01D620A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9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E703-CD35-9DA1-5BEE-94C823D3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AB4FB-1C2F-2228-C404-F96C802D7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Past Medical History</a:t>
            </a:r>
          </a:p>
          <a:p>
            <a:pPr lvl="1"/>
            <a:r>
              <a:rPr lang="en-US" dirty="0"/>
              <a:t>Malignancy</a:t>
            </a:r>
          </a:p>
          <a:p>
            <a:pPr lvl="1"/>
            <a:r>
              <a:rPr lang="en-US" dirty="0"/>
              <a:t>Hypertension</a:t>
            </a:r>
          </a:p>
          <a:p>
            <a:r>
              <a:rPr lang="en-US" dirty="0"/>
              <a:t>Drug History</a:t>
            </a:r>
          </a:p>
          <a:p>
            <a:pPr lvl="1"/>
            <a:r>
              <a:rPr lang="en-US" dirty="0"/>
              <a:t>Analgesia: type, amount</a:t>
            </a:r>
          </a:p>
          <a:p>
            <a:r>
              <a:rPr lang="en-US" dirty="0"/>
              <a:t>Social History</a:t>
            </a:r>
          </a:p>
          <a:p>
            <a:pPr lvl="1"/>
            <a:r>
              <a:rPr lang="en-US" dirty="0"/>
              <a:t>Psychosocial aspect</a:t>
            </a:r>
          </a:p>
          <a:p>
            <a:r>
              <a:rPr lang="en-US" dirty="0"/>
              <a:t>Systemic enquiry</a:t>
            </a:r>
          </a:p>
          <a:p>
            <a:pPr lvl="1"/>
            <a:r>
              <a:rPr lang="en-US" dirty="0"/>
              <a:t>Weight loss, cachexia, other symptoms suggestive of malignancy</a:t>
            </a:r>
          </a:p>
          <a:p>
            <a:pPr lvl="1"/>
            <a:r>
              <a:rPr lang="en-US" dirty="0"/>
              <a:t>Symptoms related to an infective process in cranial region or systemically</a:t>
            </a:r>
          </a:p>
          <a:p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7F9A5-C9CA-A0BF-9DEC-41722E941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91C0B-3E1A-4EF5-0AE4-FF8E12718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C5235-CAAB-01DA-679A-BA4DDFF52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Blob V2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ante">
      <a:majorFont>
        <a:latin typeface="Georgia Pro"/>
        <a:ea typeface=""/>
        <a:cs typeface=""/>
      </a:majorFont>
      <a:minorFont>
        <a:latin typeface="Georgi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8e0345a-4210-4f2b-bb22-b2bc9070172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8FAB3343B99743B5996F4683B05427" ma:contentTypeVersion="14" ma:contentTypeDescription="Create a new document." ma:contentTypeScope="" ma:versionID="fa16ce270e0dacd7ed05715c1bed48ab">
  <xsd:schema xmlns:xsd="http://www.w3.org/2001/XMLSchema" xmlns:xs="http://www.w3.org/2001/XMLSchema" xmlns:p="http://schemas.microsoft.com/office/2006/metadata/properties" xmlns:ns3="98e0345a-4210-4f2b-bb22-b2bc9070172d" xmlns:ns4="dae153ac-be41-4fa9-bc11-aaed1e13083b" targetNamespace="http://schemas.microsoft.com/office/2006/metadata/properties" ma:root="true" ma:fieldsID="498838e759c15aebe4ed2c4706d9ba60" ns3:_="" ns4:_="">
    <xsd:import namespace="98e0345a-4210-4f2b-bb22-b2bc9070172d"/>
    <xsd:import namespace="dae153ac-be41-4fa9-bc11-aaed1e1308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e0345a-4210-4f2b-bb22-b2bc907017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e153ac-be41-4fa9-bc11-aaed1e13083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8ECC19-F9FF-4B45-B9B6-A5E551A7FD63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98e0345a-4210-4f2b-bb22-b2bc9070172d"/>
    <ds:schemaRef ds:uri="dae153ac-be41-4fa9-bc11-aaed1e13083b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53A8B08-96DD-4EFC-9D00-C1DD2AA3B7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e0345a-4210-4f2b-bb22-b2bc9070172d"/>
    <ds:schemaRef ds:uri="dae153ac-be41-4fa9-bc11-aaed1e1308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9266E8-6C17-460F-B471-A2E54D03FD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976</TotalTime>
  <Words>817</Words>
  <Application>Microsoft Office PowerPoint</Application>
  <PresentationFormat>Widescreen</PresentationFormat>
  <Paragraphs>193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Aptos</vt:lpstr>
      <vt:lpstr>Aptos Display</vt:lpstr>
      <vt:lpstr>Arial</vt:lpstr>
      <vt:lpstr>Calibri</vt:lpstr>
      <vt:lpstr>Dante (Headings)2</vt:lpstr>
      <vt:lpstr>Georgia Pro</vt:lpstr>
      <vt:lpstr>Helvetica Neue Medium</vt:lpstr>
      <vt:lpstr>Wingdings 2</vt:lpstr>
      <vt:lpstr>OffsetVTI</vt:lpstr>
      <vt:lpstr>Managing Headaches in Primary Care</vt:lpstr>
      <vt:lpstr>PowerPoint Presentation</vt:lpstr>
      <vt:lpstr>PowerPoint Presentation</vt:lpstr>
      <vt:lpstr>PowerPoint Presentation</vt:lpstr>
      <vt:lpstr>PowerPoint Presentation</vt:lpstr>
      <vt:lpstr>History</vt:lpstr>
      <vt:lpstr>History</vt:lpstr>
      <vt:lpstr>History</vt:lpstr>
      <vt:lpstr>History</vt:lpstr>
      <vt:lpstr>Examination</vt:lpstr>
      <vt:lpstr>Examination</vt:lpstr>
      <vt:lpstr>Examination</vt:lpstr>
      <vt:lpstr>Reaching a Diagnosis</vt:lpstr>
      <vt:lpstr>PowerPoint Presentation</vt:lpstr>
      <vt:lpstr>PowerPoint Presentation</vt:lpstr>
      <vt:lpstr>Medication Overuse Headache</vt:lpstr>
      <vt:lpstr>Management of Headaches in Primary Care</vt:lpstr>
      <vt:lpstr>PowerPoint Presentation</vt:lpstr>
      <vt:lpstr>PowerPoint Presentation</vt:lpstr>
      <vt:lpstr>PowerPoint Presentation</vt:lpstr>
      <vt:lpstr>PowerPoint Presentation</vt:lpstr>
      <vt:lpstr>Tension Type Headache</vt:lpstr>
      <vt:lpstr>Cluster Headache</vt:lpstr>
      <vt:lpstr>PowerPoint Presentation</vt:lpstr>
      <vt:lpstr>Investigation of Headaches  in Primary Care</vt:lpstr>
      <vt:lpstr>Investigations</vt:lpstr>
      <vt:lpstr>Follow up patients</vt:lpstr>
      <vt:lpstr>Headache Referrals to the Neurology Department</vt:lpstr>
      <vt:lpstr>Aim of the Study</vt:lpstr>
      <vt:lpstr>Method</vt:lpstr>
      <vt:lpstr>Results</vt:lpstr>
      <vt:lpstr>Results</vt:lpstr>
      <vt:lpstr>PowerPoint Presentation</vt:lpstr>
      <vt:lpstr>When and Where to refer ??</vt:lpstr>
      <vt:lpstr>To A&amp;E </vt:lpstr>
      <vt:lpstr>To Neurology Outpatients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Headaches in Primary Care</dc:title>
  <dc:creator>Malcolm Vella</dc:creator>
  <cp:lastModifiedBy>GRIMA, VICTORIA</cp:lastModifiedBy>
  <cp:revision>41</cp:revision>
  <dcterms:created xsi:type="dcterms:W3CDTF">2024-10-20T07:42:26Z</dcterms:created>
  <dcterms:modified xsi:type="dcterms:W3CDTF">2024-10-28T09:12:58Z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0x010100338FAB3343B99743B5996F4683B05427</vt:lpwstr>
  </property>
  <property fmtid="{D5CDD505-2E9C-101B-9397-08002B2CF9AE}" pid="3" name="MSIP_Label_4791b42f-c435-42ca-9531-75a3f42aae3d_Enabled">
    <vt:lpwstr>true</vt:lpwstr>
  </property>
  <property fmtid="{D5CDD505-2E9C-101B-9397-08002B2CF9AE}" pid="4" name="MSIP_Label_4791b42f-c435-42ca-9531-75a3f42aae3d_SetDate">
    <vt:lpwstr>2024-10-25T09:03:40Z</vt:lpwstr>
  </property>
  <property fmtid="{D5CDD505-2E9C-101B-9397-08002B2CF9AE}" pid="5" name="MSIP_Label_4791b42f-c435-42ca-9531-75a3f42aae3d_Method">
    <vt:lpwstr>Privileged</vt:lpwstr>
  </property>
  <property fmtid="{D5CDD505-2E9C-101B-9397-08002B2CF9AE}" pid="6" name="MSIP_Label_4791b42f-c435-42ca-9531-75a3f42aae3d_Name">
    <vt:lpwstr>4791b42f-c435-42ca-9531-75a3f42aae3d</vt:lpwstr>
  </property>
  <property fmtid="{D5CDD505-2E9C-101B-9397-08002B2CF9AE}" pid="7" name="MSIP_Label_4791b42f-c435-42ca-9531-75a3f42aae3d_SiteId">
    <vt:lpwstr>7a916015-20ae-4ad1-9170-eefd915e9272</vt:lpwstr>
  </property>
  <property fmtid="{D5CDD505-2E9C-101B-9397-08002B2CF9AE}" pid="8" name="MSIP_Label_4791b42f-c435-42ca-9531-75a3f42aae3d_ActionId">
    <vt:lpwstr>7df19a0d-286d-472e-8ddd-db1c106338a0</vt:lpwstr>
  </property>
  <property fmtid="{D5CDD505-2E9C-101B-9397-08002B2CF9AE}" pid="9" name="MSIP_Label_4791b42f-c435-42ca-9531-75a3f42aae3d_ContentBits">
    <vt:lpwstr>0</vt:lpwstr>
  </property>
</Properties>
</file>