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86" r:id="rId8"/>
    <p:sldId id="281" r:id="rId9"/>
    <p:sldId id="287" r:id="rId10"/>
    <p:sldId id="282" r:id="rId11"/>
    <p:sldId id="288" r:id="rId12"/>
    <p:sldId id="266" r:id="rId13"/>
    <p:sldId id="271" r:id="rId14"/>
    <p:sldId id="290" r:id="rId15"/>
    <p:sldId id="291" r:id="rId16"/>
    <p:sldId id="299" r:id="rId17"/>
    <p:sldId id="293" r:id="rId18"/>
    <p:sldId id="289" r:id="rId19"/>
    <p:sldId id="300" r:id="rId20"/>
    <p:sldId id="294" r:id="rId21"/>
    <p:sldId id="295" r:id="rId22"/>
    <p:sldId id="301" r:id="rId23"/>
    <p:sldId id="302" r:id="rId24"/>
    <p:sldId id="303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B1DAD-6A7D-4EBB-9F0B-5919D803EA16}" v="14" dt="2024-06-04T19:23:03.449"/>
    <p1510:client id="{C2207333-2281-4A3F-A618-502E915001D1}" v="28" dt="2024-06-05T16:22:38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49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8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1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7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%2Fbf02604287" TargetMode="External"/><Relationship Id="rId2" Type="http://schemas.openxmlformats.org/officeDocument/2006/relationships/hyperlink" Target="https://en.wikipedia.org/wiki/Doi_(identifier)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8001637/#B50-cancers-13-01208" TargetMode="External"/><Relationship Id="rId3" Type="http://schemas.openxmlformats.org/officeDocument/2006/relationships/hyperlink" Target="https://www.ncbi.nlm.nih.gov/pmc/articles/PMC8001637/#B45-cancers-13-01208" TargetMode="External"/><Relationship Id="rId7" Type="http://schemas.openxmlformats.org/officeDocument/2006/relationships/hyperlink" Target="https://www.ncbi.nlm.nih.gov/pmc/articles/PMC8001637/#B49-cancers-13-01208" TargetMode="External"/><Relationship Id="rId2" Type="http://schemas.openxmlformats.org/officeDocument/2006/relationships/hyperlink" Target="https://www.ncbi.nlm.nih.gov/pmc/articles/PMC8001637/#B44-cancers-13-0120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cbi.nlm.nih.gov/pmc/articles/PMC8001637/#B7-cancers-13-01208" TargetMode="External"/><Relationship Id="rId5" Type="http://schemas.openxmlformats.org/officeDocument/2006/relationships/hyperlink" Target="https://www.ncbi.nlm.nih.gov/pmc/articles/PMC8001637/#B48-cancers-13-01208" TargetMode="External"/><Relationship Id="rId4" Type="http://schemas.openxmlformats.org/officeDocument/2006/relationships/hyperlink" Target="https://www.ncbi.nlm.nih.gov/pmc/articles/PMC8001637/#B46-cancers-13-0120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001637/#B48-cancers-13-01208" TargetMode="External"/><Relationship Id="rId2" Type="http://schemas.openxmlformats.org/officeDocument/2006/relationships/hyperlink" Target="https://www.ncbi.nlm.nih.gov/pmc/articles/PMC8001637/#B36-cancers-13-0120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cbi.nlm.nih.gov/pmc/articles/PMC8001637/#B53-cancers-13-01208" TargetMode="External"/><Relationship Id="rId5" Type="http://schemas.openxmlformats.org/officeDocument/2006/relationships/hyperlink" Target="https://www.ncbi.nlm.nih.gov/pmc/articles/PMC8001637/#B52-cancers-13-01208" TargetMode="External"/><Relationship Id="rId4" Type="http://schemas.openxmlformats.org/officeDocument/2006/relationships/hyperlink" Target="https://www.ncbi.nlm.nih.gov/pmc/articles/PMC8001637/#B51-cancers-13-0120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001637/#B55-cancers-13-01208" TargetMode="External"/><Relationship Id="rId2" Type="http://schemas.openxmlformats.org/officeDocument/2006/relationships/hyperlink" Target="https://www.ncbi.nlm.nih.gov/pmc/articles/PMC8001637/#B54-cancers-13-01208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058160"/>
            <a:ext cx="4941771" cy="3472030"/>
          </a:xfrm>
        </p:spPr>
        <p:txBody>
          <a:bodyPr anchor="ctr"/>
          <a:lstStyle/>
          <a:p>
            <a:pPr algn="ctr"/>
            <a:r>
              <a:rPr lang="en-US" dirty="0"/>
              <a:t>PRURITUS ANI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Anal Carcinoma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200" dirty="0"/>
              <a:t>Neville </a:t>
            </a:r>
            <a:r>
              <a:rPr lang="en-US" sz="3200" dirty="0" err="1"/>
              <a:t>spiteri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Part 2 – anal carcinoma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3238103"/>
            <a:ext cx="7086599" cy="28501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Relatively rare – 1.5% of GI malignancies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treatment to be successful: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timely diagnosis,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accurate staging,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routine surveillance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9F65-75F0-9031-CE25-D50C9CC1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8793232" cy="788915"/>
          </a:xfrm>
        </p:spPr>
        <p:txBody>
          <a:bodyPr>
            <a:normAutofit fontScale="90000"/>
          </a:bodyPr>
          <a:lstStyle/>
          <a:p>
            <a:r>
              <a:rPr lang="en-GB" dirty="0"/>
              <a:t>HIGH-GRADE SQUAMOUS INTRAEPITHELIAL 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E963-66BC-FF5B-24CC-C50829D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314450"/>
            <a:ext cx="7288212" cy="485567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Asymptomatic vs pruritus/burning/pain/bleeding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</a:rPr>
              <a:t>U</a:t>
            </a:r>
            <a:r>
              <a:rPr lang="en-GB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ntreated HSIL progresses to squamous cell carcinoma in 11% of patients and in up to 50% of patients with extensive disease and immunosuppression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Slow-growing intra-epithelial squamous cell carcinoma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to 5</a:t>
            </a:r>
            <a:r>
              <a:rPr lang="en-GB" baseline="30000" dirty="0"/>
              <a:t>th</a:t>
            </a:r>
            <a:r>
              <a:rPr lang="en-GB" dirty="0"/>
              <a:t>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Commonly caused by HPV (6/11/16/18)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factors:</a:t>
            </a:r>
          </a:p>
          <a:p>
            <a:pPr marL="569214" lvl="1"/>
            <a:r>
              <a:rPr lang="en-GB" dirty="0"/>
              <a:t>Immunosuppression</a:t>
            </a:r>
          </a:p>
          <a:p>
            <a:pPr marL="569214" lvl="1"/>
            <a:r>
              <a:rPr lang="en-GB" dirty="0"/>
              <a:t>HIV</a:t>
            </a:r>
          </a:p>
          <a:p>
            <a:pPr marL="569214" lvl="1"/>
            <a:r>
              <a:rPr lang="en-GB" dirty="0"/>
              <a:t>Smoking</a:t>
            </a:r>
          </a:p>
          <a:p>
            <a:pPr marL="569214" lvl="1"/>
            <a:r>
              <a:rPr lang="en-GB" dirty="0"/>
              <a:t>Anal intercourse</a:t>
            </a:r>
          </a:p>
          <a:p>
            <a:endParaRPr lang="en-GB" dirty="0"/>
          </a:p>
          <a:p>
            <a:r>
              <a:rPr lang="en-GB" dirty="0"/>
              <a:t>Vaccination against HPV preventative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6FE5-993B-0038-2412-D9112721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0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4FA7-1E9F-1BE8-28CA-7BDFF476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812799"/>
          </a:xfrm>
        </p:spPr>
        <p:txBody>
          <a:bodyPr/>
          <a:lstStyle/>
          <a:p>
            <a:r>
              <a:rPr lang="en-GB" dirty="0"/>
              <a:t>HIGH-GRADE SQUAMOUS INTRAEPITHELIAL LESIONS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88BF3-2140-388D-5992-04A4BD87B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19" y="2960877"/>
            <a:ext cx="3870961" cy="35128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Diagnosis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DED2E-3FC6-2FA4-6CC5-B6FB250C6BD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3392035"/>
            <a:ext cx="4145280" cy="2907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Biopsy of all non-healing perianal lesions is recommended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HSIL appears as discrete, erythematous, scaly plaques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18B03-7389-CD10-05F4-FF4F3D0C8D1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00799" y="2960877"/>
            <a:ext cx="3870962" cy="35128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Lab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A47FE-49C0-6869-5A9F-BC412A046A1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0799" y="3324859"/>
            <a:ext cx="3860801" cy="3031489"/>
          </a:xfrm>
        </p:spPr>
        <p:txBody>
          <a:bodyPr/>
          <a:lstStyle/>
          <a:p>
            <a:r>
              <a:rPr lang="en-GB" dirty="0"/>
              <a:t>Low and high grade anal </a:t>
            </a:r>
            <a:r>
              <a:rPr lang="en-GB" sz="2000" dirty="0"/>
              <a:t>intraepithelial</a:t>
            </a:r>
            <a:r>
              <a:rPr lang="en-GB" dirty="0"/>
              <a:t> neoplasm, based on % of epithelial cells replaced (50% cut-off)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6D93B-7C03-33F4-8746-60A22715C3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4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1E95-1FBA-7983-A2B7-2BA71341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568961"/>
            <a:ext cx="9253537" cy="1780860"/>
          </a:xfrm>
        </p:spPr>
        <p:txBody>
          <a:bodyPr/>
          <a:lstStyle/>
          <a:p>
            <a:r>
              <a:rPr lang="en-GB" dirty="0"/>
              <a:t>HIGH-GRADE SQUAMOUS INTRAEPITHELIAL LESIONS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57595-95CA-A035-9A3C-EA126FA5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E85FD6-15F6-BAED-1A41-A675E6FE416A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7929" b="53876"/>
          <a:stretch/>
        </p:blipFill>
        <p:spPr bwMode="auto">
          <a:xfrm>
            <a:off x="1143000" y="3251200"/>
            <a:ext cx="4614864" cy="35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7A3988-34C6-A946-5280-A4E6E44FCD58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7729" b="9573"/>
          <a:stretch/>
        </p:blipFill>
        <p:spPr bwMode="auto">
          <a:xfrm>
            <a:off x="6359596" y="3251200"/>
            <a:ext cx="5132317" cy="34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7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4FA7-1E9F-1BE8-28CA-7BDFF476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812799"/>
          </a:xfrm>
        </p:spPr>
        <p:txBody>
          <a:bodyPr/>
          <a:lstStyle/>
          <a:p>
            <a:r>
              <a:rPr lang="en-GB" dirty="0"/>
              <a:t>HIGH-GRADE SQUAMOUS INTRAEPITHELIAL LESIONS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88BF3-2140-388D-5992-04A4BD87B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030533"/>
            <a:ext cx="3870961" cy="35128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Management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DED2E-3FC6-2FA4-6CC5-B6FB250C6BD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2786063"/>
            <a:ext cx="9032230" cy="351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Mapping of perianal region using full-thickness punch biopsies in </a:t>
            </a:r>
            <a:r>
              <a:rPr lang="en-GB" sz="2000" dirty="0" err="1"/>
              <a:t>quadrantic</a:t>
            </a:r>
            <a:r>
              <a:rPr lang="en-GB" sz="2000" dirty="0"/>
              <a:t> fashion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Treatment for HSIL: topical trichloroacetic acid/5FU/imiquimod. Modest efficacy</a:t>
            </a:r>
          </a:p>
          <a:p>
            <a:pPr marL="0" indent="0">
              <a:buNone/>
            </a:pPr>
            <a:r>
              <a:rPr lang="en-GB" sz="2000" dirty="0"/>
              <a:t>When topical Rx fails: targeted </a:t>
            </a:r>
            <a:r>
              <a:rPr lang="en-GB" sz="2000" dirty="0" err="1"/>
              <a:t>electrocauthery</a:t>
            </a:r>
            <a:r>
              <a:rPr lang="en-GB" sz="2000" dirty="0"/>
              <a:t> vs WLE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6D93B-7C03-33F4-8746-60A22715C3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8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B6D-0B26-17B6-7953-4779E1C7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03178"/>
          </a:xfrm>
        </p:spPr>
        <p:txBody>
          <a:bodyPr/>
          <a:lstStyle/>
          <a:p>
            <a:r>
              <a:rPr lang="en-GB" dirty="0"/>
              <a:t>SQUAMOUS CELL CARCINOMA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2968-ADA3-5A60-A1D8-A0FE0BB9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7" y="1057274"/>
            <a:ext cx="8321675" cy="51128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Symptoms:</a:t>
            </a:r>
          </a:p>
          <a:p>
            <a:pPr marL="569214" lvl="1"/>
            <a:r>
              <a:rPr lang="en-GB" dirty="0"/>
              <a:t>Bleeding, discharge, lump, perianal pain</a:t>
            </a:r>
          </a:p>
          <a:p>
            <a:pPr marL="285750"/>
            <a:endParaRPr lang="en-GB" dirty="0"/>
          </a:p>
          <a:p>
            <a:pPr marL="285750"/>
            <a:r>
              <a:rPr lang="en-GB" dirty="0"/>
              <a:t>Can easily be misdiagnosed as benign condition (haemorrhoids, fissure) </a:t>
            </a:r>
          </a:p>
          <a:p>
            <a:pPr marL="285750"/>
            <a:r>
              <a:rPr lang="en-GB" dirty="0"/>
              <a:t>Due to delayed diagnosis:</a:t>
            </a:r>
          </a:p>
          <a:p>
            <a:pPr marL="854964" lvl="1"/>
            <a:r>
              <a:rPr lang="en-GB" dirty="0"/>
              <a:t>up to 90% present with sphincter involvement </a:t>
            </a:r>
          </a:p>
          <a:p>
            <a:pPr marL="854964" lvl="1"/>
            <a:r>
              <a:rPr lang="en-GB" dirty="0"/>
              <a:t>30% have lymph node involvement</a:t>
            </a:r>
          </a:p>
          <a:p>
            <a:pPr marL="285750"/>
            <a:endParaRPr lang="en-GB" dirty="0"/>
          </a:p>
          <a:p>
            <a:pPr marL="285750"/>
            <a:r>
              <a:rPr lang="en-GB" dirty="0"/>
              <a:t>Examination in suspected cases</a:t>
            </a:r>
          </a:p>
          <a:p>
            <a:pPr marL="854964" lvl="1"/>
            <a:r>
              <a:rPr lang="en-GB" dirty="0"/>
              <a:t>External inspection of anus</a:t>
            </a:r>
          </a:p>
          <a:p>
            <a:pPr marL="854964" lvl="1"/>
            <a:r>
              <a:rPr lang="en-GB" dirty="0"/>
              <a:t>DRE</a:t>
            </a:r>
          </a:p>
          <a:p>
            <a:pPr marL="854964" lvl="1"/>
            <a:r>
              <a:rPr lang="en-GB" dirty="0"/>
              <a:t>Proctoscopy</a:t>
            </a:r>
          </a:p>
          <a:p>
            <a:pPr marL="854964" lvl="1"/>
            <a:r>
              <a:rPr lang="en-GB" dirty="0"/>
              <a:t>Lymph nodes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5804-4C30-20D4-06ED-D8E186D2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3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B6D-0B26-17B6-7953-4779E1C7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03178"/>
          </a:xfrm>
        </p:spPr>
        <p:txBody>
          <a:bodyPr/>
          <a:lstStyle/>
          <a:p>
            <a:r>
              <a:rPr lang="en-GB" dirty="0"/>
              <a:t>SQUAMOUS CELL CARCINOMA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2968-ADA3-5A60-A1D8-A0FE0BB9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7" y="1057274"/>
            <a:ext cx="8321675" cy="5112855"/>
          </a:xfrm>
        </p:spPr>
        <p:txBody>
          <a:bodyPr>
            <a:normAutofit/>
          </a:bodyPr>
          <a:lstStyle/>
          <a:p>
            <a:r>
              <a:rPr lang="en-GB" dirty="0"/>
              <a:t>Patterns of Spread</a:t>
            </a:r>
          </a:p>
          <a:p>
            <a:pPr lvl="1"/>
            <a:r>
              <a:rPr lang="en-GB" dirty="0"/>
              <a:t>Spreads locally, mainly cephalad – may appear to have arisen in rectum</a:t>
            </a:r>
          </a:p>
          <a:p>
            <a:pPr lvl="1"/>
            <a:r>
              <a:rPr lang="en-GB" dirty="0"/>
              <a:t>Also spreads outwards into the sphincters &amp; rectovaginal septum or scrotum in more advanced cases</a:t>
            </a:r>
          </a:p>
          <a:p>
            <a:pPr lvl="1"/>
            <a:r>
              <a:rPr lang="en-GB" dirty="0"/>
              <a:t>Lymph node </a:t>
            </a:r>
            <a:r>
              <a:rPr lang="en-GB" dirty="0" err="1"/>
              <a:t>mets</a:t>
            </a:r>
            <a:r>
              <a:rPr lang="en-GB" dirty="0"/>
              <a:t> occur frequently.</a:t>
            </a:r>
          </a:p>
          <a:p>
            <a:pPr marL="569214" lvl="1"/>
            <a:r>
              <a:rPr lang="en-GB" dirty="0"/>
              <a:t>Initially to perirectal nodes, </a:t>
            </a:r>
          </a:p>
          <a:p>
            <a:pPr marL="569214" lvl="1"/>
            <a:r>
              <a:rPr lang="en-GB" dirty="0"/>
              <a:t>Thereafter to inguinal and lateral pelvic nodes</a:t>
            </a:r>
          </a:p>
          <a:p>
            <a:pPr marL="569214" lvl="1"/>
            <a:r>
              <a:rPr lang="en-GB" dirty="0"/>
              <a:t>At least 14% present with inguinal node involvement</a:t>
            </a:r>
          </a:p>
          <a:p>
            <a:pPr marL="569214" lvl="1"/>
            <a:r>
              <a:rPr lang="en-GB" dirty="0"/>
              <a:t>Only 50% of patients with lymphadenopathy at presentation are found to be due to </a:t>
            </a:r>
            <a:r>
              <a:rPr lang="en-GB" dirty="0" err="1"/>
              <a:t>malingnant</a:t>
            </a:r>
            <a:r>
              <a:rPr lang="en-GB" dirty="0"/>
              <a:t> involvement (vs reactive)</a:t>
            </a:r>
          </a:p>
          <a:p>
            <a:pPr marL="285750"/>
            <a:endParaRPr lang="en-GB" dirty="0"/>
          </a:p>
          <a:p>
            <a:pPr marL="285750"/>
            <a:r>
              <a:rPr lang="en-GB" b="0" dirty="0"/>
              <a:t>Haematogenous spread (distant </a:t>
            </a:r>
            <a:r>
              <a:rPr lang="en-GB" b="0" dirty="0" err="1"/>
              <a:t>mets</a:t>
            </a:r>
            <a:r>
              <a:rPr lang="en-GB" b="0" dirty="0"/>
              <a:t>) occurs late and usually associated with advanced local disease</a:t>
            </a:r>
            <a:endParaRPr lang="en-MT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5804-4C30-20D4-06ED-D8E186D2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B6D-0B26-17B6-7953-4779E1C7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03178"/>
          </a:xfrm>
        </p:spPr>
        <p:txBody>
          <a:bodyPr/>
          <a:lstStyle/>
          <a:p>
            <a:r>
              <a:rPr lang="en-GB" dirty="0"/>
              <a:t>SQUAMOUS CELL CARCINOMA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2968-ADA3-5A60-A1D8-A0FE0BB9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7" y="1428750"/>
            <a:ext cx="9436101" cy="5292724"/>
          </a:xfrm>
        </p:spPr>
        <p:txBody>
          <a:bodyPr>
            <a:normAutofit fontScale="92500" lnSpcReduction="20000"/>
          </a:bodyPr>
          <a:lstStyle/>
          <a:p>
            <a:pPr marL="285750"/>
            <a:r>
              <a:rPr lang="en-GB" dirty="0"/>
              <a:t>Diagnosis</a:t>
            </a:r>
          </a:p>
          <a:p>
            <a:pPr marL="852678" lvl="2"/>
            <a:r>
              <a:rPr lang="en-GB" dirty="0"/>
              <a:t>Histopathological diagnosis after </a:t>
            </a:r>
            <a:r>
              <a:rPr lang="en-GB" b="1" dirty="0"/>
              <a:t>examination under anaesthesia </a:t>
            </a:r>
            <a:r>
              <a:rPr lang="en-GB" dirty="0"/>
              <a:t>and </a:t>
            </a:r>
            <a:r>
              <a:rPr lang="en-GB" dirty="0" err="1"/>
              <a:t>quadrantic</a:t>
            </a:r>
            <a:r>
              <a:rPr lang="en-GB" dirty="0"/>
              <a:t> biopsy</a:t>
            </a:r>
          </a:p>
          <a:p>
            <a:pPr lvl="1" indent="0">
              <a:buNone/>
            </a:pPr>
            <a:r>
              <a:rPr lang="en-GB" b="1" dirty="0"/>
              <a:t>Staging</a:t>
            </a:r>
          </a:p>
          <a:p>
            <a:pPr marL="852678" lvl="2"/>
            <a:r>
              <a:rPr lang="en-GB" b="1" dirty="0"/>
              <a:t>CT Thorax, Abdomen &amp; Pelvis</a:t>
            </a:r>
          </a:p>
          <a:p>
            <a:pPr marL="852678" lvl="2"/>
            <a:r>
              <a:rPr lang="en-GB" b="1" dirty="0"/>
              <a:t>MR Pelvis (difficult to interpret lymph nodes)</a:t>
            </a:r>
          </a:p>
          <a:p>
            <a:pPr marL="852678" lvl="2"/>
            <a:r>
              <a:rPr lang="en-GB" b="1" dirty="0"/>
              <a:t>PET scan for advanced tumour (controversial)</a:t>
            </a:r>
          </a:p>
          <a:p>
            <a:pPr lvl="1" indent="0">
              <a:buNone/>
            </a:pPr>
            <a:r>
              <a:rPr lang="en-GB" b="1" dirty="0"/>
              <a:t>TNM</a:t>
            </a:r>
          </a:p>
          <a:p>
            <a:pPr marL="852678" lvl="2"/>
            <a:r>
              <a:rPr lang="en-GB" b="1" dirty="0"/>
              <a:t>T1 &lt;2cm, </a:t>
            </a:r>
          </a:p>
          <a:p>
            <a:pPr marL="852678" lvl="2"/>
            <a:r>
              <a:rPr lang="en-GB" b="1" dirty="0"/>
              <a:t>T2 &lt;5cm, </a:t>
            </a:r>
          </a:p>
          <a:p>
            <a:pPr marL="852678" lvl="2"/>
            <a:r>
              <a:rPr lang="en-GB" b="1" dirty="0"/>
              <a:t>T3 &gt;5cm, </a:t>
            </a:r>
          </a:p>
          <a:p>
            <a:pPr marL="852678" lvl="2"/>
            <a:r>
              <a:rPr lang="en-GB" b="1" dirty="0"/>
              <a:t>T4 local invasion</a:t>
            </a:r>
          </a:p>
          <a:p>
            <a:pPr marL="852678" lvl="2"/>
            <a:endParaRPr lang="en-GB" b="1" dirty="0"/>
          </a:p>
          <a:p>
            <a:pPr marL="852678" lvl="2"/>
            <a:r>
              <a:rPr lang="en-GB" b="1" dirty="0"/>
              <a:t>N1: perirectal nodes, </a:t>
            </a:r>
          </a:p>
          <a:p>
            <a:pPr marL="852678" lvl="2"/>
            <a:r>
              <a:rPr lang="en-GB" b="1" dirty="0"/>
              <a:t>N2: unilateral internal iliac/inguinal nodes, </a:t>
            </a:r>
          </a:p>
          <a:p>
            <a:pPr marL="852678" lvl="2"/>
            <a:r>
              <a:rPr lang="en-GB" b="1" dirty="0"/>
              <a:t>N3: bilateral iliac/inguinal</a:t>
            </a:r>
            <a:endParaRPr lang="en-MT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5804-4C30-20D4-06ED-D8E186D2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The Radiology Assistant : Anal cancer staging">
            <a:extLst>
              <a:ext uri="{FF2B5EF4-FFF2-40B4-BE49-F238E27FC236}">
                <a16:creationId xmlns:a16="http://schemas.microsoft.com/office/drawing/2014/main" id="{A14A8244-1518-57E1-0378-C9973107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2293676"/>
            <a:ext cx="4801912" cy="378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8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B6D-0B26-17B6-7953-4779E1C7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03178"/>
          </a:xfrm>
        </p:spPr>
        <p:txBody>
          <a:bodyPr/>
          <a:lstStyle/>
          <a:p>
            <a:r>
              <a:rPr lang="en-GB" dirty="0"/>
              <a:t>SQUAMOUS CELL CARCINOMA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2968-ADA3-5A60-A1D8-A0FE0BB9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9" y="985838"/>
            <a:ext cx="9895442" cy="5735636"/>
          </a:xfrm>
        </p:spPr>
        <p:txBody>
          <a:bodyPr>
            <a:normAutofit/>
          </a:bodyPr>
          <a:lstStyle/>
          <a:p>
            <a:pPr marL="285750"/>
            <a:r>
              <a:rPr lang="en-GB" b="1" dirty="0"/>
              <a:t>Management</a:t>
            </a:r>
          </a:p>
          <a:p>
            <a:pPr marL="852678" lvl="2"/>
            <a:r>
              <a:rPr lang="en-GB" dirty="0"/>
              <a:t>Aim: ablate neoplasm and preserve anal sphincter function</a:t>
            </a:r>
          </a:p>
          <a:p>
            <a:pPr marL="852678" lvl="2"/>
            <a:r>
              <a:rPr lang="en-GB" dirty="0"/>
              <a:t>Historically, APR was standard of care, with 40-70% 5 year survival and morbidity of permanent colostomy</a:t>
            </a:r>
          </a:p>
          <a:p>
            <a:pPr marL="852678" lvl="2"/>
            <a:r>
              <a:rPr lang="en-GB" dirty="0"/>
              <a:t>1974: Nigro et al – treatment with 30Gy Radiotherapy and concurrent 5-FU &amp; Mitomycin C</a:t>
            </a:r>
          </a:p>
          <a:p>
            <a:pPr marL="1431036" lvl="3"/>
            <a:r>
              <a:rPr lang="en-GB" dirty="0"/>
              <a:t>Complete response in 70% of cases</a:t>
            </a:r>
          </a:p>
          <a:p>
            <a:pPr marL="1431036" lvl="3"/>
            <a:r>
              <a:rPr lang="en-GB" dirty="0"/>
              <a:t>5 year survival of 75%</a:t>
            </a:r>
          </a:p>
          <a:p>
            <a:pPr marL="854964" lvl="1"/>
            <a:r>
              <a:rPr lang="en-GB" dirty="0"/>
              <a:t>In patients with </a:t>
            </a:r>
            <a:r>
              <a:rPr lang="en-GB" dirty="0" err="1"/>
              <a:t>fistulating</a:t>
            </a:r>
            <a:r>
              <a:rPr lang="en-GB" dirty="0"/>
              <a:t> disease or incontinence, diverting colostomy before start of chemo-radiation</a:t>
            </a:r>
          </a:p>
          <a:p>
            <a:pPr marL="854964" lvl="1"/>
            <a:r>
              <a:rPr lang="en-GB" dirty="0"/>
              <a:t>Repeat MRI 26 weeks after completion of </a:t>
            </a:r>
            <a:r>
              <a:rPr lang="en-GB" dirty="0" err="1"/>
              <a:t>chemoRT</a:t>
            </a:r>
            <a:r>
              <a:rPr lang="en-GB" dirty="0"/>
              <a:t>. </a:t>
            </a:r>
          </a:p>
          <a:p>
            <a:pPr marL="854964" lvl="1"/>
            <a:r>
              <a:rPr lang="en-GB" dirty="0"/>
              <a:t>Salvage APR for patients who fail treatment or have a recurrence</a:t>
            </a:r>
          </a:p>
          <a:p>
            <a:pPr marL="1138428" lvl="2"/>
            <a:r>
              <a:rPr lang="en-GB" dirty="0"/>
              <a:t>Good overall prognosis (75% 5 year survival) for patients without lymphadenopathy or positive resection margin</a:t>
            </a:r>
          </a:p>
          <a:p>
            <a:pPr marL="854964" lvl="1"/>
            <a:endParaRPr lang="en-GB" dirty="0"/>
          </a:p>
          <a:p>
            <a:pPr marL="285750"/>
            <a:endParaRPr lang="en-GB" dirty="0"/>
          </a:p>
          <a:p>
            <a:pPr marL="285750"/>
            <a:endParaRPr lang="en-MT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5804-4C30-20D4-06ED-D8E186D2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5714-277A-C2EA-F0DA-2EE53532501B}"/>
              </a:ext>
            </a:extLst>
          </p:cNvPr>
          <p:cNvSpPr txBox="1"/>
          <p:nvPr/>
        </p:nvSpPr>
        <p:spPr>
          <a:xfrm>
            <a:off x="0" y="6281530"/>
            <a:ext cx="936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Nigro ND, </a:t>
            </a:r>
            <a:r>
              <a:rPr lang="en-GB" sz="1600" b="0" i="1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Vaitkevicius</a:t>
            </a:r>
            <a:r>
              <a:rPr lang="en-GB" sz="1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VK, </a:t>
            </a:r>
            <a:r>
              <a:rPr lang="en-GB" sz="1600" b="0" i="1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Buroker</a:t>
            </a:r>
            <a:r>
              <a:rPr lang="en-GB" sz="1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T, Bradley GT, Considine B (1981). "Combined therapy for cancer of the anal canal". Dis. Colon Rectum. </a:t>
            </a:r>
            <a:r>
              <a:rPr lang="en-GB" sz="1600" b="1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24</a:t>
            </a:r>
            <a:r>
              <a:rPr lang="en-GB" sz="1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(2): 73–5. </a:t>
            </a:r>
            <a:r>
              <a:rPr lang="en-GB" sz="1600" b="0" i="1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 tooltip="Doi (identifier)"/>
              </a:rPr>
              <a:t>doi</a:t>
            </a:r>
            <a:r>
              <a:rPr lang="en-GB" sz="1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  <a:r>
              <a:rPr lang="en-GB" sz="1600" b="0" i="1" u="sng" dirty="0">
                <a:effectLst/>
                <a:latin typeface="Arial" panose="020B0604020202020204" pitchFamily="34" charset="0"/>
                <a:hlinkClick r:id="rId3"/>
              </a:rPr>
              <a:t>10.1007/bf02604287</a:t>
            </a:r>
            <a:endParaRPr lang="en-MT" sz="1600" i="1" dirty="0"/>
          </a:p>
        </p:txBody>
      </p:sp>
    </p:spTree>
    <p:extLst>
      <p:ext uri="{BB962C8B-B14F-4D97-AF65-F5344CB8AC3E}">
        <p14:creationId xmlns:p14="http://schemas.microsoft.com/office/powerpoint/2010/main" val="185412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C533-BBAA-6649-B640-AFC71DBD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4F33D33-EEA4-5DD4-6601-7A4F047042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1612995"/>
              </p:ext>
            </p:extLst>
          </p:nvPr>
        </p:nvGraphicFramePr>
        <p:xfrm>
          <a:off x="0" y="20097"/>
          <a:ext cx="12192000" cy="70962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0299">
                  <a:extLst>
                    <a:ext uri="{9D8B030D-6E8A-4147-A177-3AD203B41FA5}">
                      <a16:colId xmlns:a16="http://schemas.microsoft.com/office/drawing/2014/main" val="2405057903"/>
                    </a:ext>
                  </a:extLst>
                </a:gridCol>
                <a:gridCol w="2736501">
                  <a:extLst>
                    <a:ext uri="{9D8B030D-6E8A-4147-A177-3AD203B41FA5}">
                      <a16:colId xmlns:a16="http://schemas.microsoft.com/office/drawing/2014/main" val="2501664039"/>
                    </a:ext>
                  </a:extLst>
                </a:gridCol>
                <a:gridCol w="1755112">
                  <a:extLst>
                    <a:ext uri="{9D8B030D-6E8A-4147-A177-3AD203B41FA5}">
                      <a16:colId xmlns:a16="http://schemas.microsoft.com/office/drawing/2014/main" val="2948990395"/>
                    </a:ext>
                  </a:extLst>
                </a:gridCol>
                <a:gridCol w="2682910">
                  <a:extLst>
                    <a:ext uri="{9D8B030D-6E8A-4147-A177-3AD203B41FA5}">
                      <a16:colId xmlns:a16="http://schemas.microsoft.com/office/drawing/2014/main" val="1542502279"/>
                    </a:ext>
                  </a:extLst>
                </a:gridCol>
                <a:gridCol w="2877178">
                  <a:extLst>
                    <a:ext uri="{9D8B030D-6E8A-4147-A177-3AD203B41FA5}">
                      <a16:colId xmlns:a16="http://schemas.microsoft.com/office/drawing/2014/main" val="1555208102"/>
                    </a:ext>
                  </a:extLst>
                </a:gridCol>
              </a:tblGrid>
              <a:tr h="1290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Trial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Inclusion</a:t>
                      </a:r>
                      <a:endParaRPr lang="en-GB" sz="900" b="1" dirty="0">
                        <a:effectLst/>
                      </a:endParaRP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Design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Treatments</a:t>
                      </a:r>
                      <a:endParaRPr lang="en-GB" sz="900" b="1" dirty="0">
                        <a:effectLst/>
                      </a:endParaRP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Results</a:t>
                      </a:r>
                      <a:endParaRPr lang="en-GB" sz="900" b="1" dirty="0">
                        <a:effectLst/>
                      </a:endParaRP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967660"/>
                  </a:ext>
                </a:extLst>
              </a:tr>
              <a:tr h="12902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Radiotherapy vs. chemoradiotherapy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64287"/>
                  </a:ext>
                </a:extLst>
              </a:tr>
              <a:tr h="21517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UKCCCR Anal Cancer Trial (ACT I) [</a:t>
                      </a:r>
                      <a:r>
                        <a:rPr lang="en-GB" sz="1050" b="1" u="sng" dirty="0">
                          <a:solidFill>
                            <a:srgbClr val="376FAA"/>
                          </a:solidFill>
                          <a:effectLst/>
                          <a:hlinkClick r:id="rId2"/>
                        </a:rPr>
                        <a:t>44</a:t>
                      </a:r>
                      <a:r>
                        <a:rPr lang="en-GB" sz="1050" b="1" dirty="0">
                          <a:effectLst/>
                        </a:rPr>
                        <a:t>,</a:t>
                      </a:r>
                      <a:r>
                        <a:rPr lang="en-GB" sz="1050" b="1" u="sng" dirty="0">
                          <a:solidFill>
                            <a:srgbClr val="376FAA"/>
                          </a:solidFill>
                          <a:effectLst/>
                          <a:hlinkClick r:id="rId3"/>
                        </a:rPr>
                        <a:t>45</a:t>
                      </a:r>
                      <a:r>
                        <a:rPr lang="en-GB" sz="1050" b="1" dirty="0">
                          <a:effectLst/>
                        </a:rPr>
                        <a:t>]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Localized and metastatic, barring exclusion criteria (e.g., previous treatment, cancer at another site, or </a:t>
                      </a:r>
                      <a:r>
                        <a:rPr lang="en-GB" sz="1050" b="1" dirty="0" err="1">
                          <a:effectLst/>
                        </a:rPr>
                        <a:t>tumor</a:t>
                      </a:r>
                      <a:r>
                        <a:rPr lang="en-GB" sz="1050" b="1" dirty="0">
                          <a:effectLst/>
                        </a:rPr>
                        <a:t> considered suitable for local excision only [T1 N0])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585 patients; 295 in the CRT arm and 290 in the RT-only arm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45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EBRT and 15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EBRT boost or 25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brachytherapy boost, with vs. without concurrent MMC and 5FU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42-month follow-up: CRT vs. RT alone locoregional recurrence relative risk 0.54 (95% CI 0.42–0.69, p &lt; 0.0001)</a:t>
                      </a:r>
                      <a:br>
                        <a:rPr lang="en-GB" sz="1050" b="1">
                          <a:effectLst/>
                        </a:rPr>
                      </a:br>
                      <a:r>
                        <a:rPr lang="en-GB" sz="1050" b="1">
                          <a:effectLst/>
                        </a:rPr>
                        <a:t>Anal cancer-specific mortality relative risk 0.71 (95%CI 0.53–0.95, p = 0.02)</a:t>
                      </a:r>
                      <a:br>
                        <a:rPr lang="en-GB" sz="1050" b="1">
                          <a:effectLst/>
                        </a:rPr>
                      </a:br>
                      <a:r>
                        <a:rPr lang="en-GB" sz="1050" b="1">
                          <a:effectLst/>
                        </a:rPr>
                        <a:t>12-year follow-up: for every 100 patients treated with CRT, 25.3 fewer patients experienced locoregional recurrence and 12.5 fewer experienced anal cancer-specific death compared to the RT-only cohort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04834"/>
                  </a:ext>
                </a:extLst>
              </a:tr>
              <a:tr h="8776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EORTC [</a:t>
                      </a:r>
                      <a:r>
                        <a:rPr lang="en-GB" sz="1050" b="1" u="sng" dirty="0">
                          <a:solidFill>
                            <a:srgbClr val="376FAA"/>
                          </a:solidFill>
                          <a:effectLst/>
                          <a:hlinkClick r:id="rId4"/>
                        </a:rPr>
                        <a:t>46</a:t>
                      </a:r>
                      <a:r>
                        <a:rPr lang="en-GB" sz="1050" b="1" dirty="0">
                          <a:effectLst/>
                        </a:rPr>
                        <a:t>]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T3-4N0-3 or T1-2N1-3 anal cancer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110 randomized, 103 eligible, 51 to CRT and 52 to RT alone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45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EBRT with 15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or 30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EBRT boost with vs. without concurrent 5FU and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  <a:highlight>
                            <a:srgbClr val="FFFF00"/>
                          </a:highlight>
                        </a:rPr>
                        <a:t>5-year local control greater for CRT vs. RT alone (68 vs. 51%, p = 0.02)</a:t>
                      </a:r>
                      <a:br>
                        <a:rPr lang="en-GB" sz="1050" b="1" dirty="0">
                          <a:effectLst/>
                        </a:rPr>
                      </a:br>
                      <a:r>
                        <a:rPr lang="en-GB" sz="1050" b="1" dirty="0">
                          <a:effectLst/>
                        </a:rPr>
                        <a:t>3-year overall survival similar between groups (65 vs. 72%, p = 0.17)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4159"/>
                  </a:ext>
                </a:extLst>
              </a:tr>
              <a:tr h="12902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Omission of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138832"/>
                  </a:ext>
                </a:extLst>
              </a:tr>
              <a:tr h="138728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050" b="1">
                          <a:effectLst/>
                        </a:rPr>
                        <a:t>RTOG 87-04/ECOG 1289 [</a:t>
                      </a:r>
                      <a:r>
                        <a:rPr lang="da-DK" sz="1050" b="1" u="sng">
                          <a:solidFill>
                            <a:srgbClr val="376FAA"/>
                          </a:solidFill>
                          <a:effectLst/>
                          <a:hlinkClick r:id="rId5"/>
                        </a:rPr>
                        <a:t>48</a:t>
                      </a:r>
                      <a:r>
                        <a:rPr lang="da-DK" sz="1050" b="1">
                          <a:effectLst/>
                        </a:rPr>
                        <a:t>]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Patients with any epidermoid malignancy of the anal canal in which the primary </a:t>
                      </a:r>
                      <a:r>
                        <a:rPr lang="en-GB" sz="1050" b="1" dirty="0" err="1">
                          <a:effectLst/>
                        </a:rPr>
                        <a:t>tumor</a:t>
                      </a:r>
                      <a:r>
                        <a:rPr lang="en-GB" sz="1050" b="1" dirty="0">
                          <a:effectLst/>
                        </a:rPr>
                        <a:t> was measurable (any T or N stage)</a:t>
                      </a:r>
                      <a:endParaRPr lang="da-DK" sz="1050" b="1" dirty="0">
                        <a:effectLst/>
                      </a:endParaRP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310 randomized, 295 eligible, 145 to EBRT + 5FU, 146 EBRT + 5FU +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45–50.4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EBRT with 5FU with vs. without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  <a:highlight>
                            <a:srgbClr val="FFFF00"/>
                          </a:highlight>
                        </a:rPr>
                        <a:t>MMC associated with greater colostomy-free survival (71% for 5FU and MMC vs. 59% for 5FU alone; p = 0.014) and improved disease-free survival </a:t>
                      </a:r>
                      <a:r>
                        <a:rPr lang="en-GB" sz="1050" b="1" dirty="0">
                          <a:effectLst/>
                        </a:rPr>
                        <a:t>(73% for 5FU and MMC vs. 51% for 5FU alone; p = 0.0003)</a:t>
                      </a:r>
                      <a:br>
                        <a:rPr lang="en-GB" sz="1050" b="1" dirty="0">
                          <a:effectLst/>
                        </a:rPr>
                      </a:br>
                      <a:r>
                        <a:rPr lang="en-GB" sz="1050" b="1" dirty="0">
                          <a:effectLst/>
                        </a:rPr>
                        <a:t>No OS difference and </a:t>
                      </a:r>
                      <a:r>
                        <a:rPr lang="en-GB" sz="1050" b="1" dirty="0">
                          <a:effectLst/>
                          <a:highlight>
                            <a:srgbClr val="FFFF00"/>
                          </a:highlight>
                        </a:rPr>
                        <a:t>greater toxicity with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35754"/>
                  </a:ext>
                </a:extLst>
              </a:tr>
              <a:tr h="12902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Cisplatin vs.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86027"/>
                  </a:ext>
                </a:extLst>
              </a:tr>
              <a:tr h="9626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RTOG 98-11 [</a:t>
                      </a:r>
                      <a:r>
                        <a:rPr lang="en-GB" sz="1050" b="1" u="sng">
                          <a:solidFill>
                            <a:srgbClr val="376FAA"/>
                          </a:solidFill>
                          <a:effectLst/>
                          <a:hlinkClick r:id="rId6"/>
                        </a:rPr>
                        <a:t>7</a:t>
                      </a:r>
                      <a:r>
                        <a:rPr lang="en-GB" sz="1050" b="1">
                          <a:effectLst/>
                        </a:rPr>
                        <a:t>,</a:t>
                      </a:r>
                      <a:r>
                        <a:rPr lang="en-GB" sz="1050" b="1" u="sng">
                          <a:solidFill>
                            <a:srgbClr val="376FAA"/>
                          </a:solidFill>
                          <a:effectLst/>
                          <a:hlinkClick r:id="rId7"/>
                        </a:rPr>
                        <a:t>49</a:t>
                      </a:r>
                      <a:r>
                        <a:rPr lang="en-GB" sz="1050" b="1">
                          <a:effectLst/>
                        </a:rPr>
                        <a:t>]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>
                          <a:effectLst/>
                        </a:rPr>
                        <a:t>T2-4NanyM0 (T1 or M1 excluded)</a:t>
                      </a:r>
                      <a:endParaRPr lang="en-GB" sz="1050" b="1">
                        <a:effectLst/>
                      </a:endParaRP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>
                          <a:effectLst/>
                        </a:rPr>
                        <a:t>682 randomized, 649 eligible, 325 to RT + 5FU/MMC and 324 to RT + 5FU/cisplatin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45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with allowance for 10–14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boost with 5FU + MMC vs. RT + 5FU + cisplatin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  <a:highlight>
                            <a:srgbClr val="FFFF00"/>
                          </a:highlight>
                        </a:rPr>
                        <a:t>5-year colostomy-free survival improved in MMC arm </a:t>
                      </a:r>
                      <a:r>
                        <a:rPr lang="en-GB" sz="1050" b="1" dirty="0">
                          <a:effectLst/>
                        </a:rPr>
                        <a:t>(72 vs. 65%, p = 0.05); DFS improved in MMC arm (67.8 vs. 57.8%, p = 0.006); OS improved in MMC arm (78.3 vs. 70.7%, p = 0.026)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04095"/>
                  </a:ext>
                </a:extLst>
              </a:tr>
              <a:tr h="9626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ACT II [</a:t>
                      </a:r>
                      <a:r>
                        <a:rPr lang="en-GB" sz="1050" b="1" u="sng" dirty="0">
                          <a:solidFill>
                            <a:srgbClr val="376FAA"/>
                          </a:solidFill>
                          <a:effectLst/>
                          <a:hlinkClick r:id="rId8"/>
                        </a:rPr>
                        <a:t>50</a:t>
                      </a:r>
                      <a:r>
                        <a:rPr lang="en-GB" sz="1050" b="1" dirty="0">
                          <a:effectLst/>
                        </a:rPr>
                        <a:t>]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Any T, any N, no distant metastases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940 randomized, 472 in RT + 5FU/MMC cohort and 468 in RT + 5FU/cisplatin cohort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50.4 </a:t>
                      </a:r>
                      <a:r>
                        <a:rPr lang="en-GB" sz="1050" b="1" dirty="0" err="1">
                          <a:effectLst/>
                        </a:rPr>
                        <a:t>Gy</a:t>
                      </a:r>
                      <a:r>
                        <a:rPr lang="en-GB" sz="1050" b="1" dirty="0">
                          <a:effectLst/>
                        </a:rPr>
                        <a:t> with continuous 5FU, with bolus cisplatin or MMC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dirty="0">
                          <a:effectLst/>
                        </a:rPr>
                        <a:t>3-year colostomy-free similar (68% in MMC arm, 67% in cisplatin arm, p = 0.94); DFS similar (69% in both arms, p = 0.63); OS similar (79% in MMC arm, 77% in cisplatin arm, p = 0.7)</a:t>
                      </a:r>
                    </a:p>
                  </a:txBody>
                  <a:tcPr marL="28575" marR="28575" marT="14288" marB="14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1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45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18109"/>
            <a:ext cx="2895600" cy="909955"/>
          </a:xfrm>
        </p:spPr>
        <p:txBody>
          <a:bodyPr/>
          <a:lstStyle/>
          <a:p>
            <a:r>
              <a:rPr lang="en-US" dirty="0"/>
              <a:t>Part 1 – pruritus ani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01D2D15-0B49-8313-C880-5E58B199AF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990460"/>
            <a:ext cx="489999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en-MT" altLang="en-MT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ntense</a:t>
            </a:r>
            <a:r>
              <a:rPr kumimoji="0" lang="en-MT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itching around the anus.</a:t>
            </a:r>
            <a:endParaRPr kumimoji="0" lang="en-GB" altLang="en-MT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MT" altLang="en-MT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Up to 5% of the population</a:t>
            </a:r>
            <a:r>
              <a:rPr kumimoji="0" lang="en-MT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more frequent in men</a:t>
            </a:r>
            <a:r>
              <a:rPr kumimoji="0" lang="en-GB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(4:1)</a:t>
            </a:r>
            <a:r>
              <a:rPr kumimoji="0" lang="en-MT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MT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Predominantly 20-40 years of age. Less common in elderly despite more frequent soiling.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MT" sz="24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MT" sz="2400" dirty="0">
                <a:latin typeface="Arial" panose="020B0604020202020204" pitchFamily="34" charset="0"/>
              </a:rPr>
              <a:t>Vicious cycle of itching leading to scratching with subsequent skin damage, then further seepage, exacerbating itching.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MT" altLang="en-MT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C533-BBAA-6649-B640-AFC71DBD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BF241A5-22A6-B00A-498A-5DAE11B3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95237" y="-323165"/>
            <a:ext cx="231824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MT" altLang="en-M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MT" altLang="en-M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F8E4A46-A554-42F9-F7EA-40AA67DFDE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7957975"/>
              </p:ext>
            </p:extLst>
          </p:nvPr>
        </p:nvGraphicFramePr>
        <p:xfrm>
          <a:off x="1" y="0"/>
          <a:ext cx="12192000" cy="685799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13010232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688569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7120801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5793114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62983628"/>
                    </a:ext>
                  </a:extLst>
                </a:gridCol>
              </a:tblGrid>
              <a:tr h="22485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RT dose escalation vs. de-escalation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09959"/>
                  </a:ext>
                </a:extLst>
              </a:tr>
              <a:tr h="15739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dirty="0">
                          <a:effectLst/>
                        </a:rPr>
                        <a:t>RTOG 92-08 [</a:t>
                      </a:r>
                      <a:r>
                        <a:rPr lang="en-GB" sz="1200" b="1" u="sng" dirty="0">
                          <a:solidFill>
                            <a:srgbClr val="376FAA"/>
                          </a:solidFill>
                          <a:effectLst/>
                          <a:hlinkClick r:id="rId2"/>
                        </a:rPr>
                        <a:t>36</a:t>
                      </a:r>
                      <a:r>
                        <a:rPr lang="en-GB" sz="1200" b="1" dirty="0">
                          <a:effectLst/>
                        </a:rPr>
                        <a:t>,</a:t>
                      </a:r>
                      <a:r>
                        <a:rPr lang="en-GB" sz="1200" b="1" u="sng" dirty="0">
                          <a:solidFill>
                            <a:srgbClr val="376FAA"/>
                          </a:solidFill>
                          <a:effectLst/>
                          <a:hlinkClick r:id="rId3"/>
                        </a:rPr>
                        <a:t>48</a:t>
                      </a:r>
                      <a:r>
                        <a:rPr lang="en-GB" sz="1200" b="1" dirty="0">
                          <a:effectLst/>
                        </a:rPr>
                        <a:t>,</a:t>
                      </a:r>
                      <a:r>
                        <a:rPr lang="en-GB" sz="1200" b="1" u="sng" dirty="0">
                          <a:solidFill>
                            <a:srgbClr val="376FAA"/>
                          </a:solidFill>
                          <a:effectLst/>
                          <a:hlinkClick r:id="rId4"/>
                        </a:rPr>
                        <a:t>51</a:t>
                      </a:r>
                      <a:r>
                        <a:rPr lang="en-GB" sz="1200" b="1" dirty="0">
                          <a:effectLst/>
                        </a:rPr>
                        <a:t>]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dirty="0">
                          <a:effectLst/>
                        </a:rPr>
                        <a:t>Any except T1N0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Single-arm phase II study with 47 patients: standard chemotherapy (5FU/MMC) + high dose RT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2 weeks of RT, then mandatory gap, total RT dose 59.4 Gy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Median follow-up duration 12 years, estimated 5-year DFS 53%; estimated 5-year colostomy-free survival 58%; estimated 5-year OS 85%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17331"/>
                  </a:ext>
                </a:extLst>
              </a:tr>
              <a:tr h="24171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ACCORD-03 [</a:t>
                      </a:r>
                      <a:r>
                        <a:rPr lang="en-GB" sz="1200" b="1" u="sng">
                          <a:solidFill>
                            <a:srgbClr val="376FAA"/>
                          </a:solidFill>
                          <a:effectLst/>
                          <a:hlinkClick r:id="rId5"/>
                        </a:rPr>
                        <a:t>52</a:t>
                      </a:r>
                      <a:r>
                        <a:rPr lang="en-GB" sz="1200" b="1">
                          <a:effectLst/>
                        </a:rPr>
                        <a:t>]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dirty="0">
                          <a:effectLst/>
                        </a:rPr>
                        <a:t>Patients with </a:t>
                      </a:r>
                      <a:r>
                        <a:rPr lang="en-GB" sz="1200" b="1" dirty="0" err="1">
                          <a:effectLst/>
                        </a:rPr>
                        <a:t>tumors</a:t>
                      </a:r>
                      <a:r>
                        <a:rPr lang="en-GB" sz="1200" b="1" dirty="0">
                          <a:effectLst/>
                        </a:rPr>
                        <a:t> ≥ 40 mm, or &lt;40 mm and N1-3M0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2 × 2 factorial randomization: neoadjuvant chemotherapy and CRT (5FU/cisplatin) +/− high-dose RT; 283 of 307 achieved full treatment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dirty="0">
                          <a:effectLst/>
                        </a:rPr>
                        <a:t>45 </a:t>
                      </a:r>
                      <a:r>
                        <a:rPr lang="en-GB" sz="1200" b="1" dirty="0" err="1">
                          <a:effectLst/>
                        </a:rPr>
                        <a:t>Gy</a:t>
                      </a:r>
                      <a:r>
                        <a:rPr lang="en-GB" sz="1200" b="1" dirty="0">
                          <a:effectLst/>
                        </a:rPr>
                        <a:t>/25 fractions with standard dose boost (15 </a:t>
                      </a:r>
                      <a:r>
                        <a:rPr lang="en-GB" sz="1200" b="1" dirty="0" err="1">
                          <a:effectLst/>
                        </a:rPr>
                        <a:t>Gy</a:t>
                      </a:r>
                      <a:r>
                        <a:rPr lang="en-GB" sz="1200" b="1" dirty="0">
                          <a:effectLst/>
                        </a:rPr>
                        <a:t>) vs. high-dose boost (20–25 </a:t>
                      </a:r>
                      <a:r>
                        <a:rPr lang="en-GB" sz="1200" b="1" dirty="0" err="1">
                          <a:effectLst/>
                        </a:rPr>
                        <a:t>Gy</a:t>
                      </a:r>
                      <a:r>
                        <a:rPr lang="en-GB" sz="1200" b="1" dirty="0">
                          <a:effectLst/>
                        </a:rPr>
                        <a:t>) with EBRT or brachytherapy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Similar colostomy-free survival (the primary endpoint) for standard vs. escalated boost dose (78 vs. 74%, </a:t>
                      </a:r>
                      <a:r>
                        <a:rPr lang="en-GB" sz="1200" b="1" i="1">
                          <a:effectLst/>
                        </a:rPr>
                        <a:t>p</a:t>
                      </a:r>
                      <a:r>
                        <a:rPr lang="en-GB" sz="1200" b="1">
                          <a:effectLst/>
                        </a:rPr>
                        <a:t> = 0.067); nonsignificant improvement in 5-year local control rate for escalated boost dose (83.1%) vs. standard-boost (78.2%)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641242"/>
                  </a:ext>
                </a:extLst>
              </a:tr>
              <a:tr h="22485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Intensity-modulated radiotherapy (IMRT)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22398"/>
                  </a:ext>
                </a:extLst>
              </a:tr>
              <a:tr h="24171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RTOG 05-29 [</a:t>
                      </a:r>
                      <a:r>
                        <a:rPr lang="en-GB" sz="1200" b="1" u="sng">
                          <a:solidFill>
                            <a:srgbClr val="376FAA"/>
                          </a:solidFill>
                          <a:effectLst/>
                          <a:hlinkClick r:id="rId6"/>
                        </a:rPr>
                        <a:t>53</a:t>
                      </a:r>
                      <a:r>
                        <a:rPr lang="en-GB" sz="1200" b="1">
                          <a:effectLst/>
                        </a:rPr>
                        <a:t>]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T2N0, T3-4N0-3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Phase II trial evaluating CRT with concurrent 5FU/MMC and dose-painted IMRT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>
                          <a:effectLst/>
                        </a:rPr>
                        <a:t>T2N0: 42 Gy elective nodal and 50.4 Gy anal tumor PTVs in 28 fractions</a:t>
                      </a:r>
                      <a:br>
                        <a:rPr lang="en-GB" sz="1200" b="1">
                          <a:effectLst/>
                        </a:rPr>
                      </a:br>
                      <a:r>
                        <a:rPr lang="en-GB" sz="1200" b="1">
                          <a:effectLst/>
                        </a:rPr>
                        <a:t>T3-4N0-3: 45 Gy elective nodal and 50.4 Gy &lt; 3 cm or 54 Gy &gt; 3 cm metastatic nodal and 54 Gy anal tumor PTVs in 30 fractions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dirty="0">
                          <a:effectLst/>
                          <a:highlight>
                            <a:srgbClr val="FFFF00"/>
                          </a:highlight>
                        </a:rPr>
                        <a:t>Dose-painted IMRT associated with reduced grade 3+ genitourinary and gastrointestinal toxicity </a:t>
                      </a:r>
                      <a:r>
                        <a:rPr lang="en-GB" sz="1200" b="1" dirty="0">
                          <a:effectLst/>
                        </a:rPr>
                        <a:t>(22 vs. 36%, </a:t>
                      </a:r>
                      <a:r>
                        <a:rPr lang="en-GB" sz="1200" b="1" i="1" dirty="0">
                          <a:effectLst/>
                        </a:rPr>
                        <a:t>p</a:t>
                      </a:r>
                      <a:r>
                        <a:rPr lang="en-GB" sz="1200" b="1" dirty="0">
                          <a:effectLst/>
                        </a:rPr>
                        <a:t> = 0.014), and grade 3+ dermatologic toxicity (20 vs. 47%, </a:t>
                      </a:r>
                      <a:r>
                        <a:rPr lang="en-GB" sz="1200" b="1" i="1" dirty="0">
                          <a:effectLst/>
                        </a:rPr>
                        <a:t>p</a:t>
                      </a:r>
                      <a:r>
                        <a:rPr lang="en-GB" sz="1200" b="1" dirty="0">
                          <a:effectLst/>
                        </a:rPr>
                        <a:t> &lt; 0.001) when compared to the historical RTOG 98-11 MMC arm</a:t>
                      </a:r>
                    </a:p>
                  </a:txBody>
                  <a:tcPr marL="27924" marR="27924" marT="13962" marB="13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17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C533-BBAA-6649-B640-AFC71DBD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BF241A5-22A6-B00A-498A-5DAE11B3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95237" y="-323165"/>
            <a:ext cx="231824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MT" altLang="en-M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MT" altLang="en-M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B3D1A7-073E-25B0-4206-A4F04A7A07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98241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41108535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129519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418011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509672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65614521"/>
                    </a:ext>
                  </a:extLst>
                </a:gridCol>
              </a:tblGrid>
              <a:tr h="3458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Pencil beam scanning proton beam radiotherapy (PBS-PT)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26939"/>
                  </a:ext>
                </a:extLst>
              </a:tr>
              <a:tr h="34741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dirty="0">
                          <a:effectLst/>
                        </a:rPr>
                        <a:t>MGH prospective series [</a:t>
                      </a:r>
                      <a:r>
                        <a:rPr lang="en-GB" sz="1600" b="1" u="sng" dirty="0">
                          <a:solidFill>
                            <a:srgbClr val="376FAA"/>
                          </a:solidFill>
                          <a:effectLst/>
                          <a:hlinkClick r:id="rId2"/>
                        </a:rPr>
                        <a:t>54</a:t>
                      </a:r>
                      <a:r>
                        <a:rPr lang="en-GB" sz="1600" b="1" dirty="0">
                          <a:effectLst/>
                        </a:rPr>
                        <a:t>]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dirty="0">
                          <a:effectLst/>
                        </a:rPr>
                        <a:t>T1-4, N0-3 disease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25 patients, of whom 23 completed treatment per protocol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dirty="0">
                          <a:effectLst/>
                        </a:rPr>
                        <a:t>PBS-PT per RTOG 0529 dose schema and concurrent 5-FU/MMC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Grade 3+ radiation dermatitis rate 24%; overall rate of clinical complete response was 88%; 2-year local failure rate 12%, colostomy-free survival 72%, progression-free survival 80%, and overall survival 84%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589853"/>
                  </a:ext>
                </a:extLst>
              </a:tr>
              <a:tr h="3458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Immunooncology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6767"/>
                  </a:ext>
                </a:extLst>
              </a:tr>
              <a:tr h="26920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Multicenter US prospective series [</a:t>
                      </a:r>
                      <a:r>
                        <a:rPr lang="en-GB" sz="1600" b="1" u="sng">
                          <a:solidFill>
                            <a:srgbClr val="376FAA"/>
                          </a:solidFill>
                          <a:effectLst/>
                          <a:hlinkClick r:id="rId3"/>
                        </a:rPr>
                        <a:t>55</a:t>
                      </a:r>
                      <a:r>
                        <a:rPr lang="en-GB" sz="1600" b="1">
                          <a:effectLst/>
                        </a:rPr>
                        <a:t>]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Patients with anal cancer (squamous cell only, adenocarcinoma excluded) and at least one previous systemic therapy for surgically unresectable or metastatic disease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Phase II study of 37 patients with metastatic disease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>
                          <a:effectLst/>
                        </a:rPr>
                        <a:t>Nivolumab IV every 2 weeks (3 mg/kg)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dirty="0">
                          <a:effectLst/>
                        </a:rPr>
                        <a:t>Of 37 patients who received at least one dose of nivolumab, 9 </a:t>
                      </a:r>
                      <a:r>
                        <a:rPr lang="en-GB" sz="1600" b="1" dirty="0">
                          <a:effectLst/>
                          <a:highlight>
                            <a:srgbClr val="FFFF00"/>
                          </a:highlight>
                        </a:rPr>
                        <a:t>(24%) demonstrated </a:t>
                      </a:r>
                      <a:r>
                        <a:rPr lang="en-GB" sz="1600" b="1" dirty="0" err="1">
                          <a:effectLst/>
                          <a:highlight>
                            <a:srgbClr val="FFFF00"/>
                          </a:highlight>
                        </a:rPr>
                        <a:t>tumor</a:t>
                      </a:r>
                      <a:r>
                        <a:rPr lang="en-GB" sz="1600" b="1" dirty="0">
                          <a:effectLst/>
                          <a:highlight>
                            <a:srgbClr val="FFFF00"/>
                          </a:highlight>
                        </a:rPr>
                        <a:t> response</a:t>
                      </a:r>
                      <a:r>
                        <a:rPr lang="en-GB" sz="1600" b="1" dirty="0">
                          <a:effectLst/>
                        </a:rPr>
                        <a:t>, of whom 2 experienced a complete response</a:t>
                      </a:r>
                    </a:p>
                  </a:txBody>
                  <a:tcPr marL="44826" marR="44826" marT="22413" marB="2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610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B6D-0B26-17B6-7953-4779E1C7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03178"/>
          </a:xfrm>
        </p:spPr>
        <p:txBody>
          <a:bodyPr/>
          <a:lstStyle/>
          <a:p>
            <a:r>
              <a:rPr lang="en-GB" dirty="0"/>
              <a:t>SQUAMOUS CELL CARCINOMA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2968-ADA3-5A60-A1D8-A0FE0BB9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380" y="985838"/>
            <a:ext cx="9686925" cy="5735636"/>
          </a:xfrm>
        </p:spPr>
        <p:txBody>
          <a:bodyPr>
            <a:normAutofit lnSpcReduction="10000"/>
          </a:bodyPr>
          <a:lstStyle/>
          <a:p>
            <a:pPr marL="285750"/>
            <a:r>
              <a:rPr lang="en-GB" b="1" dirty="0"/>
              <a:t>Surveillance</a:t>
            </a:r>
          </a:p>
          <a:p>
            <a:pPr marL="285750"/>
            <a:endParaRPr lang="en-GB" dirty="0"/>
          </a:p>
          <a:p>
            <a:pPr marL="854964" lvl="1"/>
            <a:r>
              <a:rPr lang="en-GB" dirty="0"/>
              <a:t>Patients in complete remission should be evaluated every 3-6 months for a period of 2 years, and every 6-12 months for 5 years, with clinical examination including DRE and palpation of the inguinal lymph nodes </a:t>
            </a:r>
          </a:p>
          <a:p>
            <a:pPr marL="854964" lvl="1"/>
            <a:endParaRPr lang="en-GB" dirty="0"/>
          </a:p>
          <a:p>
            <a:pPr marL="854964" lvl="1"/>
            <a:r>
              <a:rPr lang="en-GB" dirty="0"/>
              <a:t>Proctoscopy is an additional option but is sometimes poorly tolerated and too painful following CRT. </a:t>
            </a:r>
          </a:p>
          <a:p>
            <a:pPr marL="854964" lvl="1"/>
            <a:endParaRPr lang="en-GB" dirty="0"/>
          </a:p>
          <a:p>
            <a:pPr marL="854964" lvl="1"/>
            <a:r>
              <a:rPr lang="en-GB" dirty="0"/>
              <a:t>Suspicious lesions should be assessed by MRI and/or PET and be biopsied if possible</a:t>
            </a:r>
            <a:endParaRPr lang="en-GB" b="1" dirty="0"/>
          </a:p>
          <a:p>
            <a:pPr marL="854964" lvl="1"/>
            <a:endParaRPr lang="en-GB" dirty="0"/>
          </a:p>
          <a:p>
            <a:pPr marL="854964" lvl="1"/>
            <a:r>
              <a:rPr lang="en-GB" dirty="0"/>
              <a:t>Annual CT &amp; MRI for 3 years </a:t>
            </a:r>
          </a:p>
          <a:p>
            <a:pPr marL="854964" lvl="1"/>
            <a:endParaRPr lang="en-GB" dirty="0"/>
          </a:p>
          <a:p>
            <a:pPr marL="854964" lvl="1"/>
            <a:r>
              <a:rPr lang="en-GB" dirty="0"/>
              <a:t>Very few (&lt;1%) relapses occur after 3 years so extended imaging surveillance after this time is not recommended</a:t>
            </a:r>
            <a:endParaRPr lang="en-MT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5804-4C30-20D4-06ED-D8E186D2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2CB6F-6CD0-0353-DF9F-949EAA8D9680}"/>
              </a:ext>
            </a:extLst>
          </p:cNvPr>
          <p:cNvSpPr txBox="1"/>
          <p:nvPr/>
        </p:nvSpPr>
        <p:spPr>
          <a:xfrm>
            <a:off x="0" y="6497219"/>
            <a:ext cx="5506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ESMO 2021 https://doi.org/10.1016/j.annonc.2021.06.015</a:t>
            </a:r>
            <a:endParaRPr lang="en-M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3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7B83-F47B-6F46-6CB9-2B2FEBE4D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59B17-82E9-BEFC-35BB-B1E1FF4E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0127F-FBCF-FD07-C016-2FADDFD51CFE}"/>
              </a:ext>
            </a:extLst>
          </p:cNvPr>
          <p:cNvSpPr txBox="1"/>
          <p:nvPr/>
        </p:nvSpPr>
        <p:spPr>
          <a:xfrm>
            <a:off x="7278356" y="4973934"/>
            <a:ext cx="4913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FFFF"/>
                </a:solidFill>
              </a:rPr>
              <a:t>“</a:t>
            </a:r>
            <a:r>
              <a:rPr lang="en-GB" i="1" dirty="0">
                <a:solidFill>
                  <a:srgbClr val="FFFFFF"/>
                </a:solidFill>
              </a:rPr>
              <a:t>…my proctologist is so high tech: he said my examination will be digital…</a:t>
            </a:r>
            <a:r>
              <a:rPr lang="en-GB" sz="3200" i="1" dirty="0">
                <a:solidFill>
                  <a:srgbClr val="FFFFFF"/>
                </a:solidFill>
              </a:rPr>
              <a:t>”</a:t>
            </a:r>
            <a:endParaRPr lang="en-MT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6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32" y="725557"/>
            <a:ext cx="7288282" cy="688570"/>
          </a:xfrm>
        </p:spPr>
        <p:txBody>
          <a:bodyPr/>
          <a:lstStyle/>
          <a:p>
            <a:r>
              <a:rPr lang="en-US" dirty="0"/>
              <a:t>AETIOLOGY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6BA943-A4F8-A7CA-7DE7-FB375914C48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319832" y="1788160"/>
            <a:ext cx="896716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69214" lvl="2">
              <a:spcAft>
                <a:spcPts val="800"/>
              </a:spcAft>
            </a:pPr>
            <a:r>
              <a:rPr lang="en-GB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Idiopathic (primary)</a:t>
            </a:r>
          </a:p>
          <a:p>
            <a:pPr marL="861822" lvl="3"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Commonest, but 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diagnosis after secondary causes have been ruled out</a:t>
            </a:r>
          </a:p>
          <a:p>
            <a:pPr marL="576072" lvl="3" indent="0">
              <a:spcAft>
                <a:spcPts val="800"/>
              </a:spcAft>
              <a:buNone/>
            </a:pPr>
            <a:endParaRPr lang="en-GB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69214" lvl="2">
              <a:spcAft>
                <a:spcPts val="800"/>
              </a:spcAft>
            </a:pPr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Secondary</a:t>
            </a:r>
            <a:endParaRPr lang="en-GB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61822" lvl="3">
              <a:spcAft>
                <a:spcPts val="800"/>
              </a:spcAft>
            </a:pP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Due to underlying condition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6FDAB1-A396-3FAF-85BB-915E6F3C0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37811"/>
              </p:ext>
            </p:extLst>
          </p:nvPr>
        </p:nvGraphicFramePr>
        <p:xfrm>
          <a:off x="0" y="0"/>
          <a:ext cx="12192000" cy="817157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97157">
                  <a:extLst>
                    <a:ext uri="{9D8B030D-6E8A-4147-A177-3AD203B41FA5}">
                      <a16:colId xmlns:a16="http://schemas.microsoft.com/office/drawing/2014/main" val="1884509415"/>
                    </a:ext>
                  </a:extLst>
                </a:gridCol>
                <a:gridCol w="4909930">
                  <a:extLst>
                    <a:ext uri="{9D8B030D-6E8A-4147-A177-3AD203B41FA5}">
                      <a16:colId xmlns:a16="http://schemas.microsoft.com/office/drawing/2014/main" val="3740240292"/>
                    </a:ext>
                  </a:extLst>
                </a:gridCol>
                <a:gridCol w="5184913">
                  <a:extLst>
                    <a:ext uri="{9D8B030D-6E8A-4147-A177-3AD203B41FA5}">
                      <a16:colId xmlns:a16="http://schemas.microsoft.com/office/drawing/2014/main" val="715496007"/>
                    </a:ext>
                  </a:extLst>
                </a:gridCol>
              </a:tblGrid>
              <a:tr h="452500">
                <a:tc>
                  <a:txBody>
                    <a:bodyPr/>
                    <a:lstStyle/>
                    <a:p>
                      <a:pPr algn="l"/>
                      <a:endParaRPr lang="en-MT" sz="18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CAUSE</a:t>
                      </a:r>
                      <a:endParaRPr lang="en-MT" sz="18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MECHANISM</a:t>
                      </a:r>
                      <a:endParaRPr lang="en-MT" sz="18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62034"/>
                  </a:ext>
                </a:extLst>
              </a:tr>
              <a:tr h="1257030">
                <a:tc>
                  <a:txBody>
                    <a:bodyPr/>
                    <a:lstStyle/>
                    <a:p>
                      <a:r>
                        <a:rPr lang="en-GB" sz="1600" b="1" dirty="0"/>
                        <a:t>ANORECTAL CONDITIONS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RECTAL PROLAPSE</a:t>
                      </a:r>
                    </a:p>
                    <a:p>
                      <a:r>
                        <a:rPr lang="en-GB" sz="1200" b="1" dirty="0"/>
                        <a:t>HAEMORRHOIDS</a:t>
                      </a:r>
                    </a:p>
                    <a:p>
                      <a:r>
                        <a:rPr lang="en-GB" sz="1200" b="1" dirty="0"/>
                        <a:t>FISTULA IN ANO</a:t>
                      </a:r>
                    </a:p>
                    <a:p>
                      <a:r>
                        <a:rPr lang="en-GB" sz="1200" b="1" dirty="0"/>
                        <a:t>ANAL FISSURE</a:t>
                      </a:r>
                    </a:p>
                    <a:p>
                      <a:r>
                        <a:rPr lang="en-GB" sz="1200" b="1" dirty="0"/>
                        <a:t>SKIN TAGS, MUCOSAL ECTROPION</a:t>
                      </a:r>
                    </a:p>
                    <a:p>
                      <a:r>
                        <a:rPr lang="en-GB" sz="1200" b="1" dirty="0"/>
                        <a:t>VILLOUS ADENOMA</a:t>
                      </a:r>
                    </a:p>
                    <a:p>
                      <a:r>
                        <a:rPr lang="en-GB" sz="1200" b="1" dirty="0"/>
                        <a:t>HIDRADENITIS SUPPURATIVA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SEEPAGE OF MUCUS OR STOOL, LEADING TO INADEQUATE CLEANLINESS; </a:t>
                      </a:r>
                    </a:p>
                    <a:p>
                      <a:r>
                        <a:rPr lang="en-GB" sz="1400" b="1" dirty="0"/>
                        <a:t>PREVENTION OF ANUS FROM CLOSING EFFECTIVELY WITH SECONDARY SEEPAGE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125425"/>
                  </a:ext>
                </a:extLst>
              </a:tr>
              <a:tr h="528823">
                <a:tc>
                  <a:txBody>
                    <a:bodyPr/>
                    <a:lstStyle/>
                    <a:p>
                      <a:r>
                        <a:rPr lang="en-GB" sz="1600" b="1" dirty="0"/>
                        <a:t>INFECTIONS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STD (HPV, CONDYLOMA, HERPES)</a:t>
                      </a:r>
                    </a:p>
                    <a:p>
                      <a:r>
                        <a:rPr lang="en-GB" sz="1200" b="1" dirty="0"/>
                        <a:t>NON-STD (TB, FUNGAL, PARASITE)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AN UNDERLYING IRRITATION OR INABILITY TO MAINTAIN PERI-ANAL HYGEINE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172"/>
                  </a:ext>
                </a:extLst>
              </a:tr>
              <a:tr h="864705">
                <a:tc>
                  <a:txBody>
                    <a:bodyPr/>
                    <a:lstStyle/>
                    <a:p>
                      <a:r>
                        <a:rPr lang="en-GB" sz="1600" b="1" dirty="0"/>
                        <a:t>ALTERATIONS OF FAECAL CONTINENCE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SURGICAL (COLECTOMY WITH ILEOANAL OR COLOANAL ANASTOMOSIS)</a:t>
                      </a:r>
                    </a:p>
                    <a:p>
                      <a:r>
                        <a:rPr lang="en-GB" sz="1200" b="1" dirty="0"/>
                        <a:t>TRAUMA (ANAL SPHINCTER DAMAGE)</a:t>
                      </a:r>
                    </a:p>
                    <a:p>
                      <a:r>
                        <a:rPr lang="en-GB" sz="1200" b="1" dirty="0"/>
                        <a:t>MEDICAL (ANAL SPHINCTER FUNCTION LOSS – CVA, MS, MND)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INCREASED EXPOSURE OF PERIANAL SKIN TO FAECAL MATERIAL AS A RESULT OF POOR SPHINCTER FUNCITON OR ABSENCE OF RECTAL VAULT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2549"/>
                  </a:ext>
                </a:extLst>
              </a:tr>
              <a:tr h="1292087">
                <a:tc>
                  <a:txBody>
                    <a:bodyPr/>
                    <a:lstStyle/>
                    <a:p>
                      <a:r>
                        <a:rPr lang="en-GB" sz="1600" b="1" dirty="0"/>
                        <a:t>PRIMARY SKIN DISORDERS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CONTACT DERMATITIS</a:t>
                      </a:r>
                    </a:p>
                    <a:p>
                      <a:r>
                        <a:rPr lang="en-GB" sz="1200" b="1" dirty="0"/>
                        <a:t>PSORIASIS</a:t>
                      </a:r>
                    </a:p>
                    <a:p>
                      <a:r>
                        <a:rPr lang="en-GB" sz="1200" b="1" dirty="0"/>
                        <a:t>ECZEMA, ATOPIC DERMATITIS, SEBORRHOEIC DERMATITIS</a:t>
                      </a:r>
                    </a:p>
                    <a:p>
                      <a:r>
                        <a:rPr lang="en-GB" sz="1200" b="1" dirty="0"/>
                        <a:t>LICHEN PLANUS/SIMPLEX</a:t>
                      </a:r>
                    </a:p>
                    <a:p>
                      <a:r>
                        <a:rPr lang="en-GB" sz="1200" b="1" dirty="0"/>
                        <a:t>LICHEN SCLEROSUS</a:t>
                      </a:r>
                    </a:p>
                    <a:p>
                      <a:r>
                        <a:rPr lang="en-GB" sz="1200" b="1" dirty="0"/>
                        <a:t>LEUKOPLAKIA</a:t>
                      </a:r>
                    </a:p>
                    <a:p>
                      <a:r>
                        <a:rPr lang="en-GB" sz="1200" b="1" dirty="0"/>
                        <a:t>RADIATION DERMATITIS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CONTACT DERMATITIS DUE TO ALLERGENS IN SOAPS, DETERGENTS, BLEACHES AND PERFUMES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000049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600" b="1" dirty="0"/>
                        <a:t>NEOPLASTIC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EXTRAMAMMARY PAGET DISEASE</a:t>
                      </a:r>
                    </a:p>
                    <a:p>
                      <a:r>
                        <a:rPr lang="en-GB" sz="1200" b="1" dirty="0"/>
                        <a:t>BOWEN DISEASE, INTRAEPITHELIAL NEOPLASIA, PERIANAL NEOPLASMS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39394"/>
                  </a:ext>
                </a:extLst>
              </a:tr>
              <a:tr h="1083366">
                <a:tc>
                  <a:txBody>
                    <a:bodyPr/>
                    <a:lstStyle/>
                    <a:p>
                      <a:r>
                        <a:rPr lang="en-GB" sz="1600" b="1" dirty="0"/>
                        <a:t>DRUGS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ANTI-DEPRESSANTS</a:t>
                      </a:r>
                    </a:p>
                    <a:p>
                      <a:r>
                        <a:rPr lang="en-GB" sz="1200" b="1" dirty="0"/>
                        <a:t>ACEI</a:t>
                      </a:r>
                    </a:p>
                    <a:p>
                      <a:r>
                        <a:rPr lang="en-GB" sz="1200" b="1" dirty="0"/>
                        <a:t>ANTIBIOTICS (AMOXICILLIN, TETRACYCLINES, CEPHALOSPORINS)</a:t>
                      </a:r>
                    </a:p>
                    <a:p>
                      <a:r>
                        <a:rPr lang="en-GB" sz="1200" b="1" dirty="0"/>
                        <a:t>COLCHICINE, DIGOXIN, DIURETICS</a:t>
                      </a:r>
                    </a:p>
                    <a:p>
                      <a:r>
                        <a:rPr lang="en-GB" sz="1200" b="1" dirty="0"/>
                        <a:t>LAXATIVES</a:t>
                      </a:r>
                    </a:p>
                    <a:p>
                      <a:r>
                        <a:rPr lang="en-GB" sz="1200" b="1" dirty="0"/>
                        <a:t>CHEMOTHERAPY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DIARRHOEA COMMON DENOMINATOR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48699"/>
                  </a:ext>
                </a:extLst>
              </a:tr>
              <a:tr h="1753543">
                <a:tc>
                  <a:txBody>
                    <a:bodyPr/>
                    <a:lstStyle/>
                    <a:p>
                      <a:r>
                        <a:rPr lang="en-GB" sz="1600" b="1" dirty="0"/>
                        <a:t>SYSTEMIC DISORDERS</a:t>
                      </a:r>
                      <a:endParaRPr lang="en-M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DIABETES MELLITUS</a:t>
                      </a:r>
                    </a:p>
                    <a:p>
                      <a:r>
                        <a:rPr lang="en-GB" sz="1200" b="1" dirty="0"/>
                        <a:t>JAUNDICE</a:t>
                      </a:r>
                    </a:p>
                    <a:p>
                      <a:r>
                        <a:rPr lang="en-GB" sz="1200" b="1" dirty="0"/>
                        <a:t>URAEMIA</a:t>
                      </a:r>
                    </a:p>
                    <a:p>
                      <a:r>
                        <a:rPr lang="en-GB" sz="1200" b="1" dirty="0"/>
                        <a:t>LEUKEMIA/LYMPHOMA</a:t>
                      </a:r>
                      <a:endParaRPr lang="en-M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DM CAUSES INTERNAL SPHINCTER WEAKENING, DECREASED SENSATION OR FUNGAL OVERGROWTH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3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42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464499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diagnosis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1169580"/>
            <a:ext cx="9123621" cy="531627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History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69214" lvl="1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Duration and timing</a:t>
            </a:r>
          </a:p>
          <a:p>
            <a:pPr marL="569214" lvl="1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Precipitating factors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Hygiene habits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Chronic diarrhoea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Drug history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Systemic dermatological conditions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STDs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Co-morbidities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Presence of soiling or incontinence</a:t>
            </a:r>
            <a:endParaRPr lang="en-M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464499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diagnosis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1169580"/>
            <a:ext cx="9123621" cy="5316279"/>
          </a:xfrm>
        </p:spPr>
        <p:txBody>
          <a:bodyPr>
            <a:normAutofit fontScale="92500" lnSpcReduction="10000"/>
          </a:bodyPr>
          <a:lstStyle/>
          <a:p>
            <a:pPr marL="569214" lvl="1"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examination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Careful inspection of perianal region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 rectal examination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Proctoscopy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Colonoscopy </a:t>
            </a: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underlying gastrointestinal issues are suspected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 manometry to assess internal sphincter function</a:t>
            </a:r>
          </a:p>
          <a:p>
            <a:pPr marL="569214" lvl="1"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CBC, LFT, Renal profile, Glucose, TFT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Skin swabs to identify infections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Stool tests for parasites</a:t>
            </a:r>
          </a:p>
          <a:p>
            <a:pPr marL="1145286" lvl="3">
              <a:lnSpc>
                <a:spcPct val="107000"/>
              </a:lnSpc>
              <a:spcAft>
                <a:spcPts val="800"/>
              </a:spcAft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Biopsy in chronic cases</a:t>
            </a:r>
          </a:p>
          <a:p>
            <a:pPr marL="852678" lvl="2"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69214" lvl="1"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7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536352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1214473"/>
            <a:ext cx="10429122" cy="542024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 Measures:</a:t>
            </a: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Gentle cleaning, avoiding irritant soaps</a:t>
            </a: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Clothing: Wearing loose, breathable clothing</a:t>
            </a: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Diet: Avoiding trigger foods</a:t>
            </a: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Maintaining dry, clean anal area</a:t>
            </a: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Avoiding scratching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Treatments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Topical Treatments: 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76706" lvl="4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Barrier cream (calamine, zinc oxide)</a:t>
            </a:r>
          </a:p>
          <a:p>
            <a:pPr marL="1076706" lvl="4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Steroid – safe and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 in a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 dose (hydrocortisone 1%) and for a limited amount of time (&lt;3/52)</a:t>
            </a:r>
            <a:endParaRPr lang="en-M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52678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Oral Medications: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M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ntihistamines</a:t>
            </a:r>
            <a:r>
              <a:rPr lang="en-M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severe itching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M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536352"/>
          </a:xfrm>
        </p:spPr>
        <p:txBody>
          <a:bodyPr/>
          <a:lstStyle/>
          <a:p>
            <a:r>
              <a:rPr lang="en-US" dirty="0"/>
              <a:t>TREATMENT of secondary pruritus ani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1214473"/>
            <a:ext cx="10429122" cy="542024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Anorectal conditions</a:t>
            </a:r>
          </a:p>
          <a:p>
            <a:pPr marL="569214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Causes of seepage/soiling can be corrected by treating with </a:t>
            </a:r>
            <a:r>
              <a:rPr lang="en-GB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dieatary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modifications and medications.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this fails to improve: surgery such as banding of haemorrhoids may be considered.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 faecal incontinence should be treated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Infections</a:t>
            </a:r>
          </a:p>
          <a:p>
            <a:pPr marL="569214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STDs – referred to G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clinic;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Pinworm – mebendazole;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Fungal infections – treatment of underlying systemic condition, topical antifungal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Dermatologic conditions</a:t>
            </a:r>
          </a:p>
          <a:p>
            <a:pPr marL="569214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Dermatologist inpu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essential;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Leukoplakia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requires ruling out of neoplasia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Neoplastic causes</a:t>
            </a:r>
          </a:p>
          <a:p>
            <a:pPr marL="569214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important step is to recognise neoplastic conditions; any lesions of concern warrant a biopsy	</a:t>
            </a:r>
            <a:endParaRPr lang="en-M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6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99" y="526329"/>
            <a:ext cx="5884027" cy="1204912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65299" y="2407920"/>
            <a:ext cx="5907176" cy="394842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Hygiene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Regular, gentle cleaning of the anal area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Dietary Adjustments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Identifying and avoiding dietary triggers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Clothing Choices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Wearing cotton underwear, avoiding tight clothing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</a:t>
            </a: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Clinical Review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M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 underlying conditions are present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{6A9D3FFF-6D58-4DE3-9210-5C01EA9E3B84}tf67328976_win32</Template>
  <TotalTime>214</TotalTime>
  <Words>2337</Words>
  <Application>Microsoft Office PowerPoint</Application>
  <PresentationFormat>Widescreen</PresentationFormat>
  <Paragraphs>309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Tenorite</vt:lpstr>
      <vt:lpstr>Custom</vt:lpstr>
      <vt:lpstr>PRURITUS ANI &amp; Anal Carcinoma   Neville spiteri</vt:lpstr>
      <vt:lpstr>Part 1 – pruritus ani</vt:lpstr>
      <vt:lpstr>AETIOLOGY</vt:lpstr>
      <vt:lpstr>PowerPoint Presentation</vt:lpstr>
      <vt:lpstr>diagnosis</vt:lpstr>
      <vt:lpstr>diagnosis</vt:lpstr>
      <vt:lpstr>TREATMENT</vt:lpstr>
      <vt:lpstr>TREATMENT of secondary pruritus ani</vt:lpstr>
      <vt:lpstr>PREVENTION</vt:lpstr>
      <vt:lpstr>Part 2 – anal carcinoma</vt:lpstr>
      <vt:lpstr>HIGH-GRADE SQUAMOUS INTRAEPITHELIAL LESIONS</vt:lpstr>
      <vt:lpstr>HIGH-GRADE SQUAMOUS INTRAEPITHELIAL LESIONS</vt:lpstr>
      <vt:lpstr>HIGH-GRADE SQUAMOUS INTRAEPITHELIAL LESIONS</vt:lpstr>
      <vt:lpstr>HIGH-GRADE SQUAMOUS INTRAEPITHELIAL LESIONS</vt:lpstr>
      <vt:lpstr>SQUAMOUS CELL CARCINOMA</vt:lpstr>
      <vt:lpstr>SQUAMOUS CELL CARCINOMA</vt:lpstr>
      <vt:lpstr>SQUAMOUS CELL CARCINOMA</vt:lpstr>
      <vt:lpstr>SQUAMOUS CELL CARCINOMA</vt:lpstr>
      <vt:lpstr>PowerPoint Presentation</vt:lpstr>
      <vt:lpstr>PowerPoint Presentation</vt:lpstr>
      <vt:lpstr>PowerPoint Presentation</vt:lpstr>
      <vt:lpstr>SQUAMOUS CELL CARCINOMA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PRURITUS ANI &amp; Anal Carcinoma   Neville spiteri</dc:title>
  <dc:creator>Neville Spiteri</dc:creator>
  <cp:lastModifiedBy>Neville Spiteri</cp:lastModifiedBy>
  <cp:revision>3</cp:revision>
  <dcterms:created xsi:type="dcterms:W3CDTF">2024-06-03T04:43:55Z</dcterms:created>
  <dcterms:modified xsi:type="dcterms:W3CDTF">2024-06-05T16:28:25Z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