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6"/>
  </p:notesMasterIdLst>
  <p:sldIdLst>
    <p:sldId id="256" r:id="rId2"/>
    <p:sldId id="258" r:id="rId3"/>
    <p:sldId id="260" r:id="rId4"/>
    <p:sldId id="259" r:id="rId5"/>
    <p:sldId id="263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1" r:id="rId16"/>
    <p:sldId id="271" r:id="rId17"/>
    <p:sldId id="272" r:id="rId18"/>
    <p:sldId id="273" r:id="rId19"/>
    <p:sldId id="274" r:id="rId20"/>
    <p:sldId id="277" r:id="rId21"/>
    <p:sldId id="275" r:id="rId22"/>
    <p:sldId id="278" r:id="rId23"/>
    <p:sldId id="276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EF8B223-2869-4146-A143-0B81EC15F412}">
          <p14:sldIdLst>
            <p14:sldId id="256"/>
            <p14:sldId id="258"/>
            <p14:sldId id="260"/>
            <p14:sldId id="259"/>
            <p14:sldId id="263"/>
            <p14:sldId id="262"/>
            <p14:sldId id="261"/>
            <p14:sldId id="264"/>
            <p14:sldId id="265"/>
            <p14:sldId id="266"/>
            <p14:sldId id="267"/>
            <p14:sldId id="268"/>
            <p14:sldId id="269"/>
            <p14:sldId id="270"/>
            <p14:sldId id="281"/>
            <p14:sldId id="271"/>
            <p14:sldId id="272"/>
            <p14:sldId id="273"/>
            <p14:sldId id="274"/>
            <p14:sldId id="277"/>
            <p14:sldId id="275"/>
            <p14:sldId id="278"/>
            <p14:sldId id="276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othy Zammit" userId="67a36e57987b6362" providerId="LiveId" clId="{DEC09087-3BEF-4320-9C41-4D5D1DB523E6}"/>
    <pc:docChg chg="modSld">
      <pc:chgData name="Dorothy Zammit" userId="67a36e57987b6362" providerId="LiveId" clId="{DEC09087-3BEF-4320-9C41-4D5D1DB523E6}" dt="2024-06-05T17:59:34.458" v="1"/>
      <pc:docMkLst>
        <pc:docMk/>
      </pc:docMkLst>
      <pc:sldChg chg="addSp modSp mod">
        <pc:chgData name="Dorothy Zammit" userId="67a36e57987b6362" providerId="LiveId" clId="{DEC09087-3BEF-4320-9C41-4D5D1DB523E6}" dt="2024-06-05T17:59:34.458" v="1"/>
        <pc:sldMkLst>
          <pc:docMk/>
          <pc:sldMk cId="2722326407" sldId="256"/>
        </pc:sldMkLst>
        <pc:spChg chg="add">
          <ac:chgData name="Dorothy Zammit" userId="67a36e57987b6362" providerId="LiveId" clId="{DEC09087-3BEF-4320-9C41-4D5D1DB523E6}" dt="2024-06-05T17:59:34.458" v="1"/>
          <ac:spMkLst>
            <pc:docMk/>
            <pc:sldMk cId="2722326407" sldId="256"/>
            <ac:spMk id="5" creationId="{A0011C29-EBE5-1896-CD32-B64208E6783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1EA8E-2F64-4508-8EBA-69BC4E23392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5895FA-5A7C-4FAF-A610-3E7AA2B47232}">
      <dgm:prSet/>
      <dgm:spPr/>
      <dgm:t>
        <a:bodyPr/>
        <a:lstStyle/>
        <a:p>
          <a:r>
            <a:rPr lang="en-GB" dirty="0"/>
            <a:t>Normal human anal canal has vascular cushions that contribute to 20% of  normal resting pressure</a:t>
          </a:r>
          <a:endParaRPr lang="en-US" dirty="0"/>
        </a:p>
      </dgm:t>
    </dgm:pt>
    <dgm:pt modelId="{FD3B80CC-D6DF-485E-8FC0-65A12F9E82B1}" type="parTrans" cxnId="{54019921-6B4B-4E20-8A7F-BC19980723DC}">
      <dgm:prSet/>
      <dgm:spPr/>
      <dgm:t>
        <a:bodyPr/>
        <a:lstStyle/>
        <a:p>
          <a:endParaRPr lang="en-US"/>
        </a:p>
      </dgm:t>
    </dgm:pt>
    <dgm:pt modelId="{754F19FA-D602-49F8-B9F1-77E964B0ACE1}" type="sibTrans" cxnId="{54019921-6B4B-4E20-8A7F-BC19980723DC}">
      <dgm:prSet/>
      <dgm:spPr/>
      <dgm:t>
        <a:bodyPr/>
        <a:lstStyle/>
        <a:p>
          <a:endParaRPr lang="en-US"/>
        </a:p>
      </dgm:t>
    </dgm:pt>
    <dgm:pt modelId="{202493D8-76A1-4164-AB16-6E8009F20DAA}">
      <dgm:prSet/>
      <dgm:spPr/>
      <dgm:t>
        <a:bodyPr/>
        <a:lstStyle/>
        <a:p>
          <a:r>
            <a:rPr lang="en-GB"/>
            <a:t>Anal cushions are typically located in the 3 o’clock, 7 o’clock and 11 o’clock positions.</a:t>
          </a:r>
          <a:endParaRPr lang="en-US"/>
        </a:p>
      </dgm:t>
    </dgm:pt>
    <dgm:pt modelId="{97901350-89B6-4300-98BA-CCF98EA94083}" type="parTrans" cxnId="{F1D11136-345F-408B-8FD1-7BD94FCEA995}">
      <dgm:prSet/>
      <dgm:spPr/>
      <dgm:t>
        <a:bodyPr/>
        <a:lstStyle/>
        <a:p>
          <a:endParaRPr lang="en-US"/>
        </a:p>
      </dgm:t>
    </dgm:pt>
    <dgm:pt modelId="{30ACF686-0D66-4B15-AE5A-66F003416584}" type="sibTrans" cxnId="{F1D11136-345F-408B-8FD1-7BD94FCEA995}">
      <dgm:prSet/>
      <dgm:spPr/>
      <dgm:t>
        <a:bodyPr/>
        <a:lstStyle/>
        <a:p>
          <a:endParaRPr lang="en-US"/>
        </a:p>
      </dgm:t>
    </dgm:pt>
    <dgm:pt modelId="{B9690F7A-8901-4D75-9505-865A43BE8B91}">
      <dgm:prSet/>
      <dgm:spPr/>
      <dgm:t>
        <a:bodyPr/>
        <a:lstStyle/>
        <a:p>
          <a:r>
            <a:rPr lang="en-GB" dirty="0"/>
            <a:t>Internal haemorrhoids develop above the dentate line and are covered with anoderm</a:t>
          </a:r>
          <a:endParaRPr lang="en-US" dirty="0"/>
        </a:p>
      </dgm:t>
    </dgm:pt>
    <dgm:pt modelId="{00C6D0B7-8A66-4020-8EC2-C8043B0465C9}" type="parTrans" cxnId="{85B65C10-F882-400D-A718-EB4DAEFA22EC}">
      <dgm:prSet/>
      <dgm:spPr/>
      <dgm:t>
        <a:bodyPr/>
        <a:lstStyle/>
        <a:p>
          <a:endParaRPr lang="en-US"/>
        </a:p>
      </dgm:t>
    </dgm:pt>
    <dgm:pt modelId="{DC1F9E65-7C17-4D68-AF98-12DA2245DA35}" type="sibTrans" cxnId="{85B65C10-F882-400D-A718-EB4DAEFA22EC}">
      <dgm:prSet/>
      <dgm:spPr/>
      <dgm:t>
        <a:bodyPr/>
        <a:lstStyle/>
        <a:p>
          <a:endParaRPr lang="en-US"/>
        </a:p>
      </dgm:t>
    </dgm:pt>
    <dgm:pt modelId="{4FCD8F08-C61C-4C97-A9FD-EE1873B5D229}">
      <dgm:prSet/>
      <dgm:spPr/>
      <dgm:t>
        <a:bodyPr/>
        <a:lstStyle/>
        <a:p>
          <a:r>
            <a:rPr lang="en-GB"/>
            <a:t>External haemorrhoids develop below the dentate line and are covered in skin</a:t>
          </a:r>
          <a:endParaRPr lang="en-US"/>
        </a:p>
      </dgm:t>
    </dgm:pt>
    <dgm:pt modelId="{89EF95B7-130B-43CE-9371-68C3D07BD314}" type="parTrans" cxnId="{11087BBD-B63C-4FF5-939F-5C0DB5761290}">
      <dgm:prSet/>
      <dgm:spPr/>
      <dgm:t>
        <a:bodyPr/>
        <a:lstStyle/>
        <a:p>
          <a:endParaRPr lang="en-US"/>
        </a:p>
      </dgm:t>
    </dgm:pt>
    <dgm:pt modelId="{3883495D-0A57-4546-8C97-427E121761C7}" type="sibTrans" cxnId="{11087BBD-B63C-4FF5-939F-5C0DB5761290}">
      <dgm:prSet/>
      <dgm:spPr/>
      <dgm:t>
        <a:bodyPr/>
        <a:lstStyle/>
        <a:p>
          <a:endParaRPr lang="en-US"/>
        </a:p>
      </dgm:t>
    </dgm:pt>
    <dgm:pt modelId="{B420BC8C-BC33-42EC-AF18-250E7C877504}">
      <dgm:prSet/>
      <dgm:spPr/>
      <dgm:t>
        <a:bodyPr/>
        <a:lstStyle/>
        <a:p>
          <a:r>
            <a:rPr lang="en-GB"/>
            <a:t>Mixed haemorrhoids made up of haemorrhoids extending from internal to external territory</a:t>
          </a:r>
          <a:endParaRPr lang="en-US"/>
        </a:p>
      </dgm:t>
    </dgm:pt>
    <dgm:pt modelId="{9713C6D4-5CBB-4FED-BAD4-A6FA11DCAB90}" type="parTrans" cxnId="{CC0B7807-14E1-4A06-8DC2-80A820655B13}">
      <dgm:prSet/>
      <dgm:spPr/>
      <dgm:t>
        <a:bodyPr/>
        <a:lstStyle/>
        <a:p>
          <a:endParaRPr lang="en-US"/>
        </a:p>
      </dgm:t>
    </dgm:pt>
    <dgm:pt modelId="{DA1CA6FB-D934-4877-888F-DFACBF7017B6}" type="sibTrans" cxnId="{CC0B7807-14E1-4A06-8DC2-80A820655B13}">
      <dgm:prSet/>
      <dgm:spPr/>
      <dgm:t>
        <a:bodyPr/>
        <a:lstStyle/>
        <a:p>
          <a:endParaRPr lang="en-US"/>
        </a:p>
      </dgm:t>
    </dgm:pt>
    <dgm:pt modelId="{18D31F28-CCE3-4704-B992-6949F93518BA}" type="pres">
      <dgm:prSet presAssocID="{BDE1EA8E-2F64-4508-8EBA-69BC4E233927}" presName="vert0" presStyleCnt="0">
        <dgm:presLayoutVars>
          <dgm:dir/>
          <dgm:animOne val="branch"/>
          <dgm:animLvl val="lvl"/>
        </dgm:presLayoutVars>
      </dgm:prSet>
      <dgm:spPr/>
    </dgm:pt>
    <dgm:pt modelId="{88FF0C45-7B0A-4075-AC61-21CA683F04DE}" type="pres">
      <dgm:prSet presAssocID="{035895FA-5A7C-4FAF-A610-3E7AA2B47232}" presName="thickLine" presStyleLbl="alignNode1" presStyleIdx="0" presStyleCnt="5"/>
      <dgm:spPr/>
    </dgm:pt>
    <dgm:pt modelId="{461275D7-9978-449C-AC47-139B559270B9}" type="pres">
      <dgm:prSet presAssocID="{035895FA-5A7C-4FAF-A610-3E7AA2B47232}" presName="horz1" presStyleCnt="0"/>
      <dgm:spPr/>
    </dgm:pt>
    <dgm:pt modelId="{5A673F64-CCBC-4879-9140-FFB1B99A225F}" type="pres">
      <dgm:prSet presAssocID="{035895FA-5A7C-4FAF-A610-3E7AA2B47232}" presName="tx1" presStyleLbl="revTx" presStyleIdx="0" presStyleCnt="5"/>
      <dgm:spPr/>
    </dgm:pt>
    <dgm:pt modelId="{24BE1498-7443-4C29-87A3-5656A84C7676}" type="pres">
      <dgm:prSet presAssocID="{035895FA-5A7C-4FAF-A610-3E7AA2B47232}" presName="vert1" presStyleCnt="0"/>
      <dgm:spPr/>
    </dgm:pt>
    <dgm:pt modelId="{D18A3571-4C6D-4D0E-B892-A13CE1F65FBE}" type="pres">
      <dgm:prSet presAssocID="{202493D8-76A1-4164-AB16-6E8009F20DAA}" presName="thickLine" presStyleLbl="alignNode1" presStyleIdx="1" presStyleCnt="5"/>
      <dgm:spPr/>
    </dgm:pt>
    <dgm:pt modelId="{5825CE9D-407A-4A53-AB72-8D3BD08A2B42}" type="pres">
      <dgm:prSet presAssocID="{202493D8-76A1-4164-AB16-6E8009F20DAA}" presName="horz1" presStyleCnt="0"/>
      <dgm:spPr/>
    </dgm:pt>
    <dgm:pt modelId="{45C34C06-3614-463E-B40F-6E42466BA3A6}" type="pres">
      <dgm:prSet presAssocID="{202493D8-76A1-4164-AB16-6E8009F20DAA}" presName="tx1" presStyleLbl="revTx" presStyleIdx="1" presStyleCnt="5"/>
      <dgm:spPr/>
    </dgm:pt>
    <dgm:pt modelId="{359EC354-D846-47CF-8D45-21017EE9B04E}" type="pres">
      <dgm:prSet presAssocID="{202493D8-76A1-4164-AB16-6E8009F20DAA}" presName="vert1" presStyleCnt="0"/>
      <dgm:spPr/>
    </dgm:pt>
    <dgm:pt modelId="{7D9646E2-3D09-4859-8CF2-0FD1B2428D95}" type="pres">
      <dgm:prSet presAssocID="{B9690F7A-8901-4D75-9505-865A43BE8B91}" presName="thickLine" presStyleLbl="alignNode1" presStyleIdx="2" presStyleCnt="5"/>
      <dgm:spPr/>
    </dgm:pt>
    <dgm:pt modelId="{B69EFB14-CA50-4DB8-851A-F24BAFAE3833}" type="pres">
      <dgm:prSet presAssocID="{B9690F7A-8901-4D75-9505-865A43BE8B91}" presName="horz1" presStyleCnt="0"/>
      <dgm:spPr/>
    </dgm:pt>
    <dgm:pt modelId="{EF5BCCF5-986D-46C0-B5C8-80322DED2B5A}" type="pres">
      <dgm:prSet presAssocID="{B9690F7A-8901-4D75-9505-865A43BE8B91}" presName="tx1" presStyleLbl="revTx" presStyleIdx="2" presStyleCnt="5"/>
      <dgm:spPr/>
    </dgm:pt>
    <dgm:pt modelId="{38BF85CF-39A8-4118-AEEC-32E83082336A}" type="pres">
      <dgm:prSet presAssocID="{B9690F7A-8901-4D75-9505-865A43BE8B91}" presName="vert1" presStyleCnt="0"/>
      <dgm:spPr/>
    </dgm:pt>
    <dgm:pt modelId="{BEB00687-3B38-4077-89DE-FB0338289F71}" type="pres">
      <dgm:prSet presAssocID="{4FCD8F08-C61C-4C97-A9FD-EE1873B5D229}" presName="thickLine" presStyleLbl="alignNode1" presStyleIdx="3" presStyleCnt="5"/>
      <dgm:spPr/>
    </dgm:pt>
    <dgm:pt modelId="{4F400432-466F-4500-8ABB-F41118E96455}" type="pres">
      <dgm:prSet presAssocID="{4FCD8F08-C61C-4C97-A9FD-EE1873B5D229}" presName="horz1" presStyleCnt="0"/>
      <dgm:spPr/>
    </dgm:pt>
    <dgm:pt modelId="{7584924F-42DB-47C9-A248-2A4F347BD23E}" type="pres">
      <dgm:prSet presAssocID="{4FCD8F08-C61C-4C97-A9FD-EE1873B5D229}" presName="tx1" presStyleLbl="revTx" presStyleIdx="3" presStyleCnt="5"/>
      <dgm:spPr/>
    </dgm:pt>
    <dgm:pt modelId="{77BD3E4A-D47D-48CE-8BBF-68900B5A3B2E}" type="pres">
      <dgm:prSet presAssocID="{4FCD8F08-C61C-4C97-A9FD-EE1873B5D229}" presName="vert1" presStyleCnt="0"/>
      <dgm:spPr/>
    </dgm:pt>
    <dgm:pt modelId="{91E486A4-D929-4FE4-849D-E5E58DDD2A56}" type="pres">
      <dgm:prSet presAssocID="{B420BC8C-BC33-42EC-AF18-250E7C877504}" presName="thickLine" presStyleLbl="alignNode1" presStyleIdx="4" presStyleCnt="5"/>
      <dgm:spPr/>
    </dgm:pt>
    <dgm:pt modelId="{0B9FD226-C1C3-4E0A-B9BA-BC0ADFB665B3}" type="pres">
      <dgm:prSet presAssocID="{B420BC8C-BC33-42EC-AF18-250E7C877504}" presName="horz1" presStyleCnt="0"/>
      <dgm:spPr/>
    </dgm:pt>
    <dgm:pt modelId="{7E8F39F4-95F6-41C1-A9FB-2C817BB69546}" type="pres">
      <dgm:prSet presAssocID="{B420BC8C-BC33-42EC-AF18-250E7C877504}" presName="tx1" presStyleLbl="revTx" presStyleIdx="4" presStyleCnt="5"/>
      <dgm:spPr/>
    </dgm:pt>
    <dgm:pt modelId="{BCA60841-3C51-42B2-8B52-195925A80BDE}" type="pres">
      <dgm:prSet presAssocID="{B420BC8C-BC33-42EC-AF18-250E7C877504}" presName="vert1" presStyleCnt="0"/>
      <dgm:spPr/>
    </dgm:pt>
  </dgm:ptLst>
  <dgm:cxnLst>
    <dgm:cxn modelId="{CC0B7807-14E1-4A06-8DC2-80A820655B13}" srcId="{BDE1EA8E-2F64-4508-8EBA-69BC4E233927}" destId="{B420BC8C-BC33-42EC-AF18-250E7C877504}" srcOrd="4" destOrd="0" parTransId="{9713C6D4-5CBB-4FED-BAD4-A6FA11DCAB90}" sibTransId="{DA1CA6FB-D934-4877-888F-DFACBF7017B6}"/>
    <dgm:cxn modelId="{9548EF0F-6746-4863-BB25-746209F2E95B}" type="presOf" srcId="{035895FA-5A7C-4FAF-A610-3E7AA2B47232}" destId="{5A673F64-CCBC-4879-9140-FFB1B99A225F}" srcOrd="0" destOrd="0" presId="urn:microsoft.com/office/officeart/2008/layout/LinedList"/>
    <dgm:cxn modelId="{85B65C10-F882-400D-A718-EB4DAEFA22EC}" srcId="{BDE1EA8E-2F64-4508-8EBA-69BC4E233927}" destId="{B9690F7A-8901-4D75-9505-865A43BE8B91}" srcOrd="2" destOrd="0" parTransId="{00C6D0B7-8A66-4020-8EC2-C8043B0465C9}" sibTransId="{DC1F9E65-7C17-4D68-AF98-12DA2245DA35}"/>
    <dgm:cxn modelId="{54019921-6B4B-4E20-8A7F-BC19980723DC}" srcId="{BDE1EA8E-2F64-4508-8EBA-69BC4E233927}" destId="{035895FA-5A7C-4FAF-A610-3E7AA2B47232}" srcOrd="0" destOrd="0" parTransId="{FD3B80CC-D6DF-485E-8FC0-65A12F9E82B1}" sibTransId="{754F19FA-D602-49F8-B9F1-77E964B0ACE1}"/>
    <dgm:cxn modelId="{83462D31-9748-4A8B-B516-4F07AC023093}" type="presOf" srcId="{202493D8-76A1-4164-AB16-6E8009F20DAA}" destId="{45C34C06-3614-463E-B40F-6E42466BA3A6}" srcOrd="0" destOrd="0" presId="urn:microsoft.com/office/officeart/2008/layout/LinedList"/>
    <dgm:cxn modelId="{F1D11136-345F-408B-8FD1-7BD94FCEA995}" srcId="{BDE1EA8E-2F64-4508-8EBA-69BC4E233927}" destId="{202493D8-76A1-4164-AB16-6E8009F20DAA}" srcOrd="1" destOrd="0" parTransId="{97901350-89B6-4300-98BA-CCF98EA94083}" sibTransId="{30ACF686-0D66-4B15-AE5A-66F003416584}"/>
    <dgm:cxn modelId="{9307DC66-7FED-4F35-AF95-754544C6A778}" type="presOf" srcId="{BDE1EA8E-2F64-4508-8EBA-69BC4E233927}" destId="{18D31F28-CCE3-4704-B992-6949F93518BA}" srcOrd="0" destOrd="0" presId="urn:microsoft.com/office/officeart/2008/layout/LinedList"/>
    <dgm:cxn modelId="{9CEDD454-46A2-4488-98A3-03AD233AD26E}" type="presOf" srcId="{4FCD8F08-C61C-4C97-A9FD-EE1873B5D229}" destId="{7584924F-42DB-47C9-A248-2A4F347BD23E}" srcOrd="0" destOrd="0" presId="urn:microsoft.com/office/officeart/2008/layout/LinedList"/>
    <dgm:cxn modelId="{C0B70875-3DFB-4BF4-9AA6-CBADE796BA94}" type="presOf" srcId="{B420BC8C-BC33-42EC-AF18-250E7C877504}" destId="{7E8F39F4-95F6-41C1-A9FB-2C817BB69546}" srcOrd="0" destOrd="0" presId="urn:microsoft.com/office/officeart/2008/layout/LinedList"/>
    <dgm:cxn modelId="{11087BBD-B63C-4FF5-939F-5C0DB5761290}" srcId="{BDE1EA8E-2F64-4508-8EBA-69BC4E233927}" destId="{4FCD8F08-C61C-4C97-A9FD-EE1873B5D229}" srcOrd="3" destOrd="0" parTransId="{89EF95B7-130B-43CE-9371-68C3D07BD314}" sibTransId="{3883495D-0A57-4546-8C97-427E121761C7}"/>
    <dgm:cxn modelId="{5F084ED6-AE21-4CE1-B853-86690782BD65}" type="presOf" srcId="{B9690F7A-8901-4D75-9505-865A43BE8B91}" destId="{EF5BCCF5-986D-46C0-B5C8-80322DED2B5A}" srcOrd="0" destOrd="0" presId="urn:microsoft.com/office/officeart/2008/layout/LinedList"/>
    <dgm:cxn modelId="{B178387C-C413-4EDD-AAF1-F071B180C147}" type="presParOf" srcId="{18D31F28-CCE3-4704-B992-6949F93518BA}" destId="{88FF0C45-7B0A-4075-AC61-21CA683F04DE}" srcOrd="0" destOrd="0" presId="urn:microsoft.com/office/officeart/2008/layout/LinedList"/>
    <dgm:cxn modelId="{93750C89-FB18-4F7C-86DE-98C9F18085B7}" type="presParOf" srcId="{18D31F28-CCE3-4704-B992-6949F93518BA}" destId="{461275D7-9978-449C-AC47-139B559270B9}" srcOrd="1" destOrd="0" presId="urn:microsoft.com/office/officeart/2008/layout/LinedList"/>
    <dgm:cxn modelId="{82DE3938-40FA-414C-8832-789D74DC3C99}" type="presParOf" srcId="{461275D7-9978-449C-AC47-139B559270B9}" destId="{5A673F64-CCBC-4879-9140-FFB1B99A225F}" srcOrd="0" destOrd="0" presId="urn:microsoft.com/office/officeart/2008/layout/LinedList"/>
    <dgm:cxn modelId="{01AFCF1A-FDA2-4F04-96E1-9CAD1C19C6D5}" type="presParOf" srcId="{461275D7-9978-449C-AC47-139B559270B9}" destId="{24BE1498-7443-4C29-87A3-5656A84C7676}" srcOrd="1" destOrd="0" presId="urn:microsoft.com/office/officeart/2008/layout/LinedList"/>
    <dgm:cxn modelId="{4AC08CB7-DC91-4F77-8529-F61EAD9804C1}" type="presParOf" srcId="{18D31F28-CCE3-4704-B992-6949F93518BA}" destId="{D18A3571-4C6D-4D0E-B892-A13CE1F65FBE}" srcOrd="2" destOrd="0" presId="urn:microsoft.com/office/officeart/2008/layout/LinedList"/>
    <dgm:cxn modelId="{615F8CB7-A3FD-4EE7-9DB4-5B8B58FEC03B}" type="presParOf" srcId="{18D31F28-CCE3-4704-B992-6949F93518BA}" destId="{5825CE9D-407A-4A53-AB72-8D3BD08A2B42}" srcOrd="3" destOrd="0" presId="urn:microsoft.com/office/officeart/2008/layout/LinedList"/>
    <dgm:cxn modelId="{EDE1A110-17AA-4325-B3D1-BBBB57E65A9D}" type="presParOf" srcId="{5825CE9D-407A-4A53-AB72-8D3BD08A2B42}" destId="{45C34C06-3614-463E-B40F-6E42466BA3A6}" srcOrd="0" destOrd="0" presId="urn:microsoft.com/office/officeart/2008/layout/LinedList"/>
    <dgm:cxn modelId="{C2EB9106-07F5-4FDD-866D-23C0D39F95B7}" type="presParOf" srcId="{5825CE9D-407A-4A53-AB72-8D3BD08A2B42}" destId="{359EC354-D846-47CF-8D45-21017EE9B04E}" srcOrd="1" destOrd="0" presId="urn:microsoft.com/office/officeart/2008/layout/LinedList"/>
    <dgm:cxn modelId="{73C32FFE-5935-46B2-BE45-3A660242AB4A}" type="presParOf" srcId="{18D31F28-CCE3-4704-B992-6949F93518BA}" destId="{7D9646E2-3D09-4859-8CF2-0FD1B2428D95}" srcOrd="4" destOrd="0" presId="urn:microsoft.com/office/officeart/2008/layout/LinedList"/>
    <dgm:cxn modelId="{C4A93B0B-F9A3-4CB5-98CD-2A8072EB7402}" type="presParOf" srcId="{18D31F28-CCE3-4704-B992-6949F93518BA}" destId="{B69EFB14-CA50-4DB8-851A-F24BAFAE3833}" srcOrd="5" destOrd="0" presId="urn:microsoft.com/office/officeart/2008/layout/LinedList"/>
    <dgm:cxn modelId="{7DF3DE31-3AE5-4A05-9D18-D72FB6A35F7F}" type="presParOf" srcId="{B69EFB14-CA50-4DB8-851A-F24BAFAE3833}" destId="{EF5BCCF5-986D-46C0-B5C8-80322DED2B5A}" srcOrd="0" destOrd="0" presId="urn:microsoft.com/office/officeart/2008/layout/LinedList"/>
    <dgm:cxn modelId="{257DA0AE-9C0D-4EA0-87CB-E2DAEB14B4B5}" type="presParOf" srcId="{B69EFB14-CA50-4DB8-851A-F24BAFAE3833}" destId="{38BF85CF-39A8-4118-AEEC-32E83082336A}" srcOrd="1" destOrd="0" presId="urn:microsoft.com/office/officeart/2008/layout/LinedList"/>
    <dgm:cxn modelId="{4EA76E2A-4A8B-48BA-904D-0DFB5D95E049}" type="presParOf" srcId="{18D31F28-CCE3-4704-B992-6949F93518BA}" destId="{BEB00687-3B38-4077-89DE-FB0338289F71}" srcOrd="6" destOrd="0" presId="urn:microsoft.com/office/officeart/2008/layout/LinedList"/>
    <dgm:cxn modelId="{55C73DF5-3B2B-4B42-A621-2CC9C00039DC}" type="presParOf" srcId="{18D31F28-CCE3-4704-B992-6949F93518BA}" destId="{4F400432-466F-4500-8ABB-F41118E96455}" srcOrd="7" destOrd="0" presId="urn:microsoft.com/office/officeart/2008/layout/LinedList"/>
    <dgm:cxn modelId="{BA2AE9B8-AF51-4DCB-8C9F-A22C29EA3A34}" type="presParOf" srcId="{4F400432-466F-4500-8ABB-F41118E96455}" destId="{7584924F-42DB-47C9-A248-2A4F347BD23E}" srcOrd="0" destOrd="0" presId="urn:microsoft.com/office/officeart/2008/layout/LinedList"/>
    <dgm:cxn modelId="{3BB2DE6D-2EEE-4360-889F-4E9F5ADBBD76}" type="presParOf" srcId="{4F400432-466F-4500-8ABB-F41118E96455}" destId="{77BD3E4A-D47D-48CE-8BBF-68900B5A3B2E}" srcOrd="1" destOrd="0" presId="urn:microsoft.com/office/officeart/2008/layout/LinedList"/>
    <dgm:cxn modelId="{92A9A61B-D259-47D7-90B5-8285784E75D0}" type="presParOf" srcId="{18D31F28-CCE3-4704-B992-6949F93518BA}" destId="{91E486A4-D929-4FE4-849D-E5E58DDD2A56}" srcOrd="8" destOrd="0" presId="urn:microsoft.com/office/officeart/2008/layout/LinedList"/>
    <dgm:cxn modelId="{EAEB973A-C0DF-418A-8B20-A83D6AF22025}" type="presParOf" srcId="{18D31F28-CCE3-4704-B992-6949F93518BA}" destId="{0B9FD226-C1C3-4E0A-B9BA-BC0ADFB665B3}" srcOrd="9" destOrd="0" presId="urn:microsoft.com/office/officeart/2008/layout/LinedList"/>
    <dgm:cxn modelId="{17CB1E5F-13BF-463A-AD9E-D1109F85C779}" type="presParOf" srcId="{0B9FD226-C1C3-4E0A-B9BA-BC0ADFB665B3}" destId="{7E8F39F4-95F6-41C1-A9FB-2C817BB69546}" srcOrd="0" destOrd="0" presId="urn:microsoft.com/office/officeart/2008/layout/LinedList"/>
    <dgm:cxn modelId="{518CB822-5A47-4F77-96C1-EF32AA00263E}" type="presParOf" srcId="{0B9FD226-C1C3-4E0A-B9BA-BC0ADFB665B3}" destId="{BCA60841-3C51-42B2-8B52-195925A80B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154AF-5DDC-42DD-8BF2-A38F16A1863B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2B084C-DCDF-4A1F-A492-A567CB47563C}">
      <dgm:prSet/>
      <dgm:spPr/>
      <dgm:t>
        <a:bodyPr/>
        <a:lstStyle/>
        <a:p>
          <a:r>
            <a:rPr lang="en-GB"/>
            <a:t>Ferguson’s Haemorrhoidectomy</a:t>
          </a:r>
          <a:endParaRPr lang="en-US"/>
        </a:p>
      </dgm:t>
    </dgm:pt>
    <dgm:pt modelId="{6F223852-B6BD-4C5F-AEED-F44D3F3E9A8E}" type="parTrans" cxnId="{4871B382-3988-4C03-8BCE-506AD4B28BBE}">
      <dgm:prSet/>
      <dgm:spPr/>
      <dgm:t>
        <a:bodyPr/>
        <a:lstStyle/>
        <a:p>
          <a:endParaRPr lang="en-US"/>
        </a:p>
      </dgm:t>
    </dgm:pt>
    <dgm:pt modelId="{72EE44CA-DA7D-43E2-98E4-A7F2B3DC4710}" type="sibTrans" cxnId="{4871B382-3988-4C03-8BCE-506AD4B28BBE}">
      <dgm:prSet/>
      <dgm:spPr/>
      <dgm:t>
        <a:bodyPr/>
        <a:lstStyle/>
        <a:p>
          <a:endParaRPr lang="en-US"/>
        </a:p>
      </dgm:t>
    </dgm:pt>
    <dgm:pt modelId="{ABD3964F-D8D5-4301-B161-CC29481D5601}">
      <dgm:prSet/>
      <dgm:spPr/>
      <dgm:t>
        <a:bodyPr/>
        <a:lstStyle/>
        <a:p>
          <a:r>
            <a:rPr lang="en-GB"/>
            <a:t>Described in 1971, similar to Milligan Morgan but wounds are closed</a:t>
          </a:r>
          <a:endParaRPr lang="en-US"/>
        </a:p>
      </dgm:t>
    </dgm:pt>
    <dgm:pt modelId="{CB57810B-F368-47B2-85DA-31B9AD877882}" type="parTrans" cxnId="{40B8209A-5FAA-47E5-A3DC-9EF08FB5790A}">
      <dgm:prSet/>
      <dgm:spPr/>
      <dgm:t>
        <a:bodyPr/>
        <a:lstStyle/>
        <a:p>
          <a:endParaRPr lang="en-US"/>
        </a:p>
      </dgm:t>
    </dgm:pt>
    <dgm:pt modelId="{07F41266-9132-4CFE-853F-5F6FA83F7FBC}" type="sibTrans" cxnId="{40B8209A-5FAA-47E5-A3DC-9EF08FB5790A}">
      <dgm:prSet/>
      <dgm:spPr/>
      <dgm:t>
        <a:bodyPr/>
        <a:lstStyle/>
        <a:p>
          <a:endParaRPr lang="en-US"/>
        </a:p>
      </dgm:t>
    </dgm:pt>
    <dgm:pt modelId="{27366FEC-C619-4452-8899-599AC5D0B213}">
      <dgm:prSet/>
      <dgm:spPr/>
      <dgm:t>
        <a:bodyPr/>
        <a:lstStyle/>
        <a:p>
          <a:r>
            <a:rPr lang="en-GB"/>
            <a:t>Whitehead Haemorrhoidectomy</a:t>
          </a:r>
          <a:endParaRPr lang="en-US"/>
        </a:p>
      </dgm:t>
    </dgm:pt>
    <dgm:pt modelId="{D82BBBDC-FEFB-4147-BD6A-5FE1B0EB590F}" type="parTrans" cxnId="{FED34724-554C-4D76-953D-90152C908BA1}">
      <dgm:prSet/>
      <dgm:spPr/>
      <dgm:t>
        <a:bodyPr/>
        <a:lstStyle/>
        <a:p>
          <a:endParaRPr lang="en-US"/>
        </a:p>
      </dgm:t>
    </dgm:pt>
    <dgm:pt modelId="{61F6C90E-D55C-4799-921A-00B4F35533ED}" type="sibTrans" cxnId="{FED34724-554C-4D76-953D-90152C908BA1}">
      <dgm:prSet/>
      <dgm:spPr/>
      <dgm:t>
        <a:bodyPr/>
        <a:lstStyle/>
        <a:p>
          <a:endParaRPr lang="en-US"/>
        </a:p>
      </dgm:t>
    </dgm:pt>
    <dgm:pt modelId="{C88F144D-EC7B-4E02-B574-3C71E199871C}">
      <dgm:prSet/>
      <dgm:spPr/>
      <dgm:t>
        <a:bodyPr/>
        <a:lstStyle/>
        <a:p>
          <a:r>
            <a:rPr lang="en-GB"/>
            <a:t>Circumferential haemorrhoidectomy </a:t>
          </a:r>
          <a:endParaRPr lang="en-US"/>
        </a:p>
      </dgm:t>
    </dgm:pt>
    <dgm:pt modelId="{D4265F10-4D8C-4539-93C1-A05D5409E6A9}" type="parTrans" cxnId="{388E17A4-E698-44BC-ADAF-4831299E36B7}">
      <dgm:prSet/>
      <dgm:spPr/>
      <dgm:t>
        <a:bodyPr/>
        <a:lstStyle/>
        <a:p>
          <a:endParaRPr lang="en-US"/>
        </a:p>
      </dgm:t>
    </dgm:pt>
    <dgm:pt modelId="{53EABB79-BBD5-48E3-B82D-19149F3E9E1C}" type="sibTrans" cxnId="{388E17A4-E698-44BC-ADAF-4831299E36B7}">
      <dgm:prSet/>
      <dgm:spPr/>
      <dgm:t>
        <a:bodyPr/>
        <a:lstStyle/>
        <a:p>
          <a:endParaRPr lang="en-US"/>
        </a:p>
      </dgm:t>
    </dgm:pt>
    <dgm:pt modelId="{0EBBA1D6-6F46-42BC-AC34-B66BF588C011}">
      <dgm:prSet/>
      <dgm:spPr/>
      <dgm:t>
        <a:bodyPr/>
        <a:lstStyle/>
        <a:p>
          <a:r>
            <a:rPr lang="en-GB" dirty="0"/>
            <a:t>Suitable for circumferential haemorrhoids</a:t>
          </a:r>
          <a:endParaRPr lang="en-US" dirty="0"/>
        </a:p>
      </dgm:t>
    </dgm:pt>
    <dgm:pt modelId="{34AEB911-FD27-4EB7-98B4-9043DE68CE9E}" type="parTrans" cxnId="{633BDAEE-FCA3-44EA-A25A-E4DDC574C515}">
      <dgm:prSet/>
      <dgm:spPr/>
      <dgm:t>
        <a:bodyPr/>
        <a:lstStyle/>
        <a:p>
          <a:endParaRPr lang="en-US"/>
        </a:p>
      </dgm:t>
    </dgm:pt>
    <dgm:pt modelId="{6040D4AA-C34A-4458-A284-A53823861B09}" type="sibTrans" cxnId="{633BDAEE-FCA3-44EA-A25A-E4DDC574C515}">
      <dgm:prSet/>
      <dgm:spPr/>
      <dgm:t>
        <a:bodyPr/>
        <a:lstStyle/>
        <a:p>
          <a:endParaRPr lang="en-US"/>
        </a:p>
      </dgm:t>
    </dgm:pt>
    <dgm:pt modelId="{0259E102-9D52-470D-A0DC-E7379E45AE77}">
      <dgm:prSet/>
      <dgm:spPr/>
      <dgm:t>
        <a:bodyPr/>
        <a:lstStyle/>
        <a:p>
          <a:r>
            <a:rPr lang="en-GB" dirty="0"/>
            <a:t>A 360 degree sleeve is excised</a:t>
          </a:r>
          <a:endParaRPr lang="en-US" dirty="0"/>
        </a:p>
      </dgm:t>
    </dgm:pt>
    <dgm:pt modelId="{F46DB347-4079-4CC4-B5D7-AD97E862F494}" type="parTrans" cxnId="{0EC5E0C2-25E0-46AA-B8D9-EA989CD00748}">
      <dgm:prSet/>
      <dgm:spPr/>
      <dgm:t>
        <a:bodyPr/>
        <a:lstStyle/>
        <a:p>
          <a:endParaRPr lang="en-US"/>
        </a:p>
      </dgm:t>
    </dgm:pt>
    <dgm:pt modelId="{4C56FA73-CECA-481C-94E5-6934436819A4}" type="sibTrans" cxnId="{0EC5E0C2-25E0-46AA-B8D9-EA989CD00748}">
      <dgm:prSet/>
      <dgm:spPr/>
      <dgm:t>
        <a:bodyPr/>
        <a:lstStyle/>
        <a:p>
          <a:endParaRPr lang="en-US"/>
        </a:p>
      </dgm:t>
    </dgm:pt>
    <dgm:pt modelId="{5B17C4DB-AA70-42C0-AC7E-D6807C96B128}">
      <dgm:prSet/>
      <dgm:spPr/>
      <dgm:t>
        <a:bodyPr/>
        <a:lstStyle/>
        <a:p>
          <a:r>
            <a:rPr lang="en-GB"/>
            <a:t>Associated with high rate of anal canal stenosis and incontinence</a:t>
          </a:r>
          <a:endParaRPr lang="en-US"/>
        </a:p>
      </dgm:t>
    </dgm:pt>
    <dgm:pt modelId="{3E76676A-439B-417C-928B-F161606FC8C2}" type="parTrans" cxnId="{4ADC5793-0DC8-4E83-A92B-2123F89F8A35}">
      <dgm:prSet/>
      <dgm:spPr/>
      <dgm:t>
        <a:bodyPr/>
        <a:lstStyle/>
        <a:p>
          <a:endParaRPr lang="en-US"/>
        </a:p>
      </dgm:t>
    </dgm:pt>
    <dgm:pt modelId="{F2314176-C901-4152-8A2D-442B845A963E}" type="sibTrans" cxnId="{4ADC5793-0DC8-4E83-A92B-2123F89F8A35}">
      <dgm:prSet/>
      <dgm:spPr/>
      <dgm:t>
        <a:bodyPr/>
        <a:lstStyle/>
        <a:p>
          <a:endParaRPr lang="en-US"/>
        </a:p>
      </dgm:t>
    </dgm:pt>
    <dgm:pt modelId="{06E9782B-1F4E-4F16-8806-BF0530B7E9BB}">
      <dgm:prSet/>
      <dgm:spPr/>
      <dgm:t>
        <a:bodyPr/>
        <a:lstStyle/>
        <a:p>
          <a:r>
            <a:rPr lang="en-GB"/>
            <a:t>Stapled Haemorrhoidectomy (Longo procedure)</a:t>
          </a:r>
          <a:endParaRPr lang="en-US"/>
        </a:p>
      </dgm:t>
    </dgm:pt>
    <dgm:pt modelId="{DEBA0B19-8C00-43E4-ADBA-34C1C55111AA}" type="parTrans" cxnId="{9025F2BE-3DA6-4C2C-BA56-2F019B61190A}">
      <dgm:prSet/>
      <dgm:spPr/>
      <dgm:t>
        <a:bodyPr/>
        <a:lstStyle/>
        <a:p>
          <a:endParaRPr lang="en-US"/>
        </a:p>
      </dgm:t>
    </dgm:pt>
    <dgm:pt modelId="{950346E0-FB07-47C3-B231-36685A4717AA}" type="sibTrans" cxnId="{9025F2BE-3DA6-4C2C-BA56-2F019B61190A}">
      <dgm:prSet/>
      <dgm:spPr/>
      <dgm:t>
        <a:bodyPr/>
        <a:lstStyle/>
        <a:p>
          <a:endParaRPr lang="en-US"/>
        </a:p>
      </dgm:t>
    </dgm:pt>
    <dgm:pt modelId="{F75FF50C-02B6-4373-A2C6-F10A081210A9}">
      <dgm:prSet/>
      <dgm:spPr/>
      <dgm:t>
        <a:bodyPr/>
        <a:lstStyle/>
        <a:p>
          <a:r>
            <a:rPr lang="en-GB"/>
            <a:t>Described in 1998, utilizes a specifical designed circular stapler</a:t>
          </a:r>
          <a:endParaRPr lang="en-US"/>
        </a:p>
      </dgm:t>
    </dgm:pt>
    <dgm:pt modelId="{12E62F8C-3A35-4079-837F-E5FB55987985}" type="parTrans" cxnId="{C964086F-A57B-4357-8E41-D5965A106F2B}">
      <dgm:prSet/>
      <dgm:spPr/>
      <dgm:t>
        <a:bodyPr/>
        <a:lstStyle/>
        <a:p>
          <a:endParaRPr lang="en-US"/>
        </a:p>
      </dgm:t>
    </dgm:pt>
    <dgm:pt modelId="{33897241-9A08-4748-9B2B-F37EF774CAAC}" type="sibTrans" cxnId="{C964086F-A57B-4357-8E41-D5965A106F2B}">
      <dgm:prSet/>
      <dgm:spPr/>
      <dgm:t>
        <a:bodyPr/>
        <a:lstStyle/>
        <a:p>
          <a:endParaRPr lang="en-US"/>
        </a:p>
      </dgm:t>
    </dgm:pt>
    <dgm:pt modelId="{0CADCAFF-5E83-40B7-910E-66BEB113BCBF}">
      <dgm:prSet/>
      <dgm:spPr/>
      <dgm:t>
        <a:bodyPr/>
        <a:lstStyle/>
        <a:p>
          <a:r>
            <a:rPr lang="en-GB" dirty="0"/>
            <a:t>Excises a sleeve  of mucosa including haemorrhoids, transecting arterial supply in the process</a:t>
          </a:r>
          <a:endParaRPr lang="en-US" dirty="0"/>
        </a:p>
      </dgm:t>
    </dgm:pt>
    <dgm:pt modelId="{89F6914A-4ED9-467B-BF92-8BCF74A06246}" type="parTrans" cxnId="{3392902A-1AFB-4D4B-A0D9-8E129CBF3EF4}">
      <dgm:prSet/>
      <dgm:spPr/>
      <dgm:t>
        <a:bodyPr/>
        <a:lstStyle/>
        <a:p>
          <a:endParaRPr lang="en-US"/>
        </a:p>
      </dgm:t>
    </dgm:pt>
    <dgm:pt modelId="{3C530CF9-4D25-45BD-B4B4-DEEB9F5E1849}" type="sibTrans" cxnId="{3392902A-1AFB-4D4B-A0D9-8E129CBF3EF4}">
      <dgm:prSet/>
      <dgm:spPr/>
      <dgm:t>
        <a:bodyPr/>
        <a:lstStyle/>
        <a:p>
          <a:endParaRPr lang="en-US"/>
        </a:p>
      </dgm:t>
    </dgm:pt>
    <dgm:pt modelId="{E69C1AF0-873D-4FD0-872D-8D20AC49075E}" type="pres">
      <dgm:prSet presAssocID="{44C154AF-5DDC-42DD-8BF2-A38F16A1863B}" presName="Name0" presStyleCnt="0">
        <dgm:presLayoutVars>
          <dgm:dir/>
          <dgm:animLvl val="lvl"/>
          <dgm:resizeHandles val="exact"/>
        </dgm:presLayoutVars>
      </dgm:prSet>
      <dgm:spPr/>
    </dgm:pt>
    <dgm:pt modelId="{691CBED8-65A2-448E-981B-5958FFFC96B2}" type="pres">
      <dgm:prSet presAssocID="{992B084C-DCDF-4A1F-A492-A567CB47563C}" presName="linNode" presStyleCnt="0"/>
      <dgm:spPr/>
    </dgm:pt>
    <dgm:pt modelId="{3BBC71D8-8EEC-40C0-9010-58F91A6B3CF2}" type="pres">
      <dgm:prSet presAssocID="{992B084C-DCDF-4A1F-A492-A567CB47563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A684958-5843-4EFA-A693-8556A687D5C5}" type="pres">
      <dgm:prSet presAssocID="{992B084C-DCDF-4A1F-A492-A567CB47563C}" presName="descendantText" presStyleLbl="alignAccFollowNode1" presStyleIdx="0" presStyleCnt="3">
        <dgm:presLayoutVars>
          <dgm:bulletEnabled val="1"/>
        </dgm:presLayoutVars>
      </dgm:prSet>
      <dgm:spPr/>
    </dgm:pt>
    <dgm:pt modelId="{05838991-C5BB-48F6-BAC9-A9444258BEE3}" type="pres">
      <dgm:prSet presAssocID="{72EE44CA-DA7D-43E2-98E4-A7F2B3DC4710}" presName="sp" presStyleCnt="0"/>
      <dgm:spPr/>
    </dgm:pt>
    <dgm:pt modelId="{49C6ABC6-6174-4B7F-A3AC-B57EE4E87055}" type="pres">
      <dgm:prSet presAssocID="{27366FEC-C619-4452-8899-599AC5D0B213}" presName="linNode" presStyleCnt="0"/>
      <dgm:spPr/>
    </dgm:pt>
    <dgm:pt modelId="{E576E2EF-32B8-4A04-BD7A-51BCD7C8244C}" type="pres">
      <dgm:prSet presAssocID="{27366FEC-C619-4452-8899-599AC5D0B21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0CF535F-80D6-4200-A0AA-C0974BC222F1}" type="pres">
      <dgm:prSet presAssocID="{27366FEC-C619-4452-8899-599AC5D0B213}" presName="descendantText" presStyleLbl="alignAccFollowNode1" presStyleIdx="1" presStyleCnt="3">
        <dgm:presLayoutVars>
          <dgm:bulletEnabled val="1"/>
        </dgm:presLayoutVars>
      </dgm:prSet>
      <dgm:spPr/>
    </dgm:pt>
    <dgm:pt modelId="{6EA3F038-9022-46F7-8902-0B9C08672E36}" type="pres">
      <dgm:prSet presAssocID="{61F6C90E-D55C-4799-921A-00B4F35533ED}" presName="sp" presStyleCnt="0"/>
      <dgm:spPr/>
    </dgm:pt>
    <dgm:pt modelId="{A1479CDC-2439-48DF-92CA-7E6C2E737479}" type="pres">
      <dgm:prSet presAssocID="{06E9782B-1F4E-4F16-8806-BF0530B7E9BB}" presName="linNode" presStyleCnt="0"/>
      <dgm:spPr/>
    </dgm:pt>
    <dgm:pt modelId="{957583B2-B72F-4E1F-B56F-5457CD494459}" type="pres">
      <dgm:prSet presAssocID="{06E9782B-1F4E-4F16-8806-BF0530B7E9B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6851F2A-CC1D-43E1-8F6B-BCC543F5AB32}" type="pres">
      <dgm:prSet presAssocID="{06E9782B-1F4E-4F16-8806-BF0530B7E9B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C281E00-2DD3-44A9-AC8B-3562696F9232}" type="presOf" srcId="{0259E102-9D52-470D-A0DC-E7379E45AE77}" destId="{30CF535F-80D6-4200-A0AA-C0974BC222F1}" srcOrd="0" destOrd="2" presId="urn:microsoft.com/office/officeart/2005/8/layout/vList5"/>
    <dgm:cxn modelId="{FED34724-554C-4D76-953D-90152C908BA1}" srcId="{44C154AF-5DDC-42DD-8BF2-A38F16A1863B}" destId="{27366FEC-C619-4452-8899-599AC5D0B213}" srcOrd="1" destOrd="0" parTransId="{D82BBBDC-FEFB-4147-BD6A-5FE1B0EB590F}" sibTransId="{61F6C90E-D55C-4799-921A-00B4F35533ED}"/>
    <dgm:cxn modelId="{3392902A-1AFB-4D4B-A0D9-8E129CBF3EF4}" srcId="{06E9782B-1F4E-4F16-8806-BF0530B7E9BB}" destId="{0CADCAFF-5E83-40B7-910E-66BEB113BCBF}" srcOrd="1" destOrd="0" parTransId="{89F6914A-4ED9-467B-BF92-8BCF74A06246}" sibTransId="{3C530CF9-4D25-45BD-B4B4-DEEB9F5E1849}"/>
    <dgm:cxn modelId="{76EB4F33-F68E-42E4-A4F0-180148444B41}" type="presOf" srcId="{0CADCAFF-5E83-40B7-910E-66BEB113BCBF}" destId="{56851F2A-CC1D-43E1-8F6B-BCC543F5AB32}" srcOrd="0" destOrd="1" presId="urn:microsoft.com/office/officeart/2005/8/layout/vList5"/>
    <dgm:cxn modelId="{C964086F-A57B-4357-8E41-D5965A106F2B}" srcId="{06E9782B-1F4E-4F16-8806-BF0530B7E9BB}" destId="{F75FF50C-02B6-4373-A2C6-F10A081210A9}" srcOrd="0" destOrd="0" parTransId="{12E62F8C-3A35-4079-837F-E5FB55987985}" sibTransId="{33897241-9A08-4748-9B2B-F37EF774CAAC}"/>
    <dgm:cxn modelId="{4F13307B-26E1-45C3-B22E-83A52784258A}" type="presOf" srcId="{5B17C4DB-AA70-42C0-AC7E-D6807C96B128}" destId="{30CF535F-80D6-4200-A0AA-C0974BC222F1}" srcOrd="0" destOrd="3" presId="urn:microsoft.com/office/officeart/2005/8/layout/vList5"/>
    <dgm:cxn modelId="{2718637C-F9A9-4DAE-8224-26036D5144C6}" type="presOf" srcId="{27366FEC-C619-4452-8899-599AC5D0B213}" destId="{E576E2EF-32B8-4A04-BD7A-51BCD7C8244C}" srcOrd="0" destOrd="0" presId="urn:microsoft.com/office/officeart/2005/8/layout/vList5"/>
    <dgm:cxn modelId="{4871B382-3988-4C03-8BCE-506AD4B28BBE}" srcId="{44C154AF-5DDC-42DD-8BF2-A38F16A1863B}" destId="{992B084C-DCDF-4A1F-A492-A567CB47563C}" srcOrd="0" destOrd="0" parTransId="{6F223852-B6BD-4C5F-AEED-F44D3F3E9A8E}" sibTransId="{72EE44CA-DA7D-43E2-98E4-A7F2B3DC4710}"/>
    <dgm:cxn modelId="{8FC08E88-4043-486D-8D9E-BD59DB92824B}" type="presOf" srcId="{06E9782B-1F4E-4F16-8806-BF0530B7E9BB}" destId="{957583B2-B72F-4E1F-B56F-5457CD494459}" srcOrd="0" destOrd="0" presId="urn:microsoft.com/office/officeart/2005/8/layout/vList5"/>
    <dgm:cxn modelId="{2206CA8E-8915-4051-8D13-E462A2CBDB17}" type="presOf" srcId="{ABD3964F-D8D5-4301-B161-CC29481D5601}" destId="{5A684958-5843-4EFA-A693-8556A687D5C5}" srcOrd="0" destOrd="0" presId="urn:microsoft.com/office/officeart/2005/8/layout/vList5"/>
    <dgm:cxn modelId="{2940D391-8A1A-4526-A2D6-3FA81B967CAD}" type="presOf" srcId="{C88F144D-EC7B-4E02-B574-3C71E199871C}" destId="{30CF535F-80D6-4200-A0AA-C0974BC222F1}" srcOrd="0" destOrd="0" presId="urn:microsoft.com/office/officeart/2005/8/layout/vList5"/>
    <dgm:cxn modelId="{4ADC5793-0DC8-4E83-A92B-2123F89F8A35}" srcId="{27366FEC-C619-4452-8899-599AC5D0B213}" destId="{5B17C4DB-AA70-42C0-AC7E-D6807C96B128}" srcOrd="3" destOrd="0" parTransId="{3E76676A-439B-417C-928B-F161606FC8C2}" sibTransId="{F2314176-C901-4152-8A2D-442B845A963E}"/>
    <dgm:cxn modelId="{2167A594-53F1-4054-9322-57932C1E188F}" type="presOf" srcId="{F75FF50C-02B6-4373-A2C6-F10A081210A9}" destId="{56851F2A-CC1D-43E1-8F6B-BCC543F5AB32}" srcOrd="0" destOrd="0" presId="urn:microsoft.com/office/officeart/2005/8/layout/vList5"/>
    <dgm:cxn modelId="{40B8209A-5FAA-47E5-A3DC-9EF08FB5790A}" srcId="{992B084C-DCDF-4A1F-A492-A567CB47563C}" destId="{ABD3964F-D8D5-4301-B161-CC29481D5601}" srcOrd="0" destOrd="0" parTransId="{CB57810B-F368-47B2-85DA-31B9AD877882}" sibTransId="{07F41266-9132-4CFE-853F-5F6FA83F7FBC}"/>
    <dgm:cxn modelId="{388E17A4-E698-44BC-ADAF-4831299E36B7}" srcId="{27366FEC-C619-4452-8899-599AC5D0B213}" destId="{C88F144D-EC7B-4E02-B574-3C71E199871C}" srcOrd="0" destOrd="0" parTransId="{D4265F10-4D8C-4539-93C1-A05D5409E6A9}" sibTransId="{53EABB79-BBD5-48E3-B82D-19149F3E9E1C}"/>
    <dgm:cxn modelId="{A2725EA8-8873-42E8-BA98-D8652EDBDBD1}" type="presOf" srcId="{0EBBA1D6-6F46-42BC-AC34-B66BF588C011}" destId="{30CF535F-80D6-4200-A0AA-C0974BC222F1}" srcOrd="0" destOrd="1" presId="urn:microsoft.com/office/officeart/2005/8/layout/vList5"/>
    <dgm:cxn modelId="{6CE907BD-FCE0-41F8-80DB-663D178A0C3D}" type="presOf" srcId="{992B084C-DCDF-4A1F-A492-A567CB47563C}" destId="{3BBC71D8-8EEC-40C0-9010-58F91A6B3CF2}" srcOrd="0" destOrd="0" presId="urn:microsoft.com/office/officeart/2005/8/layout/vList5"/>
    <dgm:cxn modelId="{9025F2BE-3DA6-4C2C-BA56-2F019B61190A}" srcId="{44C154AF-5DDC-42DD-8BF2-A38F16A1863B}" destId="{06E9782B-1F4E-4F16-8806-BF0530B7E9BB}" srcOrd="2" destOrd="0" parTransId="{DEBA0B19-8C00-43E4-ADBA-34C1C55111AA}" sibTransId="{950346E0-FB07-47C3-B231-36685A4717AA}"/>
    <dgm:cxn modelId="{0EC5E0C2-25E0-46AA-B8D9-EA989CD00748}" srcId="{27366FEC-C619-4452-8899-599AC5D0B213}" destId="{0259E102-9D52-470D-A0DC-E7379E45AE77}" srcOrd="2" destOrd="0" parTransId="{F46DB347-4079-4CC4-B5D7-AD97E862F494}" sibTransId="{4C56FA73-CECA-481C-94E5-6934436819A4}"/>
    <dgm:cxn modelId="{633BDAEE-FCA3-44EA-A25A-E4DDC574C515}" srcId="{27366FEC-C619-4452-8899-599AC5D0B213}" destId="{0EBBA1D6-6F46-42BC-AC34-B66BF588C011}" srcOrd="1" destOrd="0" parTransId="{34AEB911-FD27-4EB7-98B4-9043DE68CE9E}" sibTransId="{6040D4AA-C34A-4458-A284-A53823861B09}"/>
    <dgm:cxn modelId="{F7C4ACFE-3E4D-4E99-84EB-F32BE08B4354}" type="presOf" srcId="{44C154AF-5DDC-42DD-8BF2-A38F16A1863B}" destId="{E69C1AF0-873D-4FD0-872D-8D20AC49075E}" srcOrd="0" destOrd="0" presId="urn:microsoft.com/office/officeart/2005/8/layout/vList5"/>
    <dgm:cxn modelId="{1711D9E4-947E-4166-BC0F-D1F908BA0096}" type="presParOf" srcId="{E69C1AF0-873D-4FD0-872D-8D20AC49075E}" destId="{691CBED8-65A2-448E-981B-5958FFFC96B2}" srcOrd="0" destOrd="0" presId="urn:microsoft.com/office/officeart/2005/8/layout/vList5"/>
    <dgm:cxn modelId="{7E264DBE-584D-46A1-AC92-B4B4F7A5D9A6}" type="presParOf" srcId="{691CBED8-65A2-448E-981B-5958FFFC96B2}" destId="{3BBC71D8-8EEC-40C0-9010-58F91A6B3CF2}" srcOrd="0" destOrd="0" presId="urn:microsoft.com/office/officeart/2005/8/layout/vList5"/>
    <dgm:cxn modelId="{E6347257-F102-460E-A7AD-CCBC8612F10A}" type="presParOf" srcId="{691CBED8-65A2-448E-981B-5958FFFC96B2}" destId="{5A684958-5843-4EFA-A693-8556A687D5C5}" srcOrd="1" destOrd="0" presId="urn:microsoft.com/office/officeart/2005/8/layout/vList5"/>
    <dgm:cxn modelId="{3C5EFBEF-7BCA-4113-AE7C-46488BEF9E8B}" type="presParOf" srcId="{E69C1AF0-873D-4FD0-872D-8D20AC49075E}" destId="{05838991-C5BB-48F6-BAC9-A9444258BEE3}" srcOrd="1" destOrd="0" presId="urn:microsoft.com/office/officeart/2005/8/layout/vList5"/>
    <dgm:cxn modelId="{75DA992B-72B7-4F52-9B17-91A5F1023A17}" type="presParOf" srcId="{E69C1AF0-873D-4FD0-872D-8D20AC49075E}" destId="{49C6ABC6-6174-4B7F-A3AC-B57EE4E87055}" srcOrd="2" destOrd="0" presId="urn:microsoft.com/office/officeart/2005/8/layout/vList5"/>
    <dgm:cxn modelId="{FB8AA27F-5F41-4B85-98EA-BA85D155104A}" type="presParOf" srcId="{49C6ABC6-6174-4B7F-A3AC-B57EE4E87055}" destId="{E576E2EF-32B8-4A04-BD7A-51BCD7C8244C}" srcOrd="0" destOrd="0" presId="urn:microsoft.com/office/officeart/2005/8/layout/vList5"/>
    <dgm:cxn modelId="{EF352303-0473-453F-BADE-5740E8FAF2B7}" type="presParOf" srcId="{49C6ABC6-6174-4B7F-A3AC-B57EE4E87055}" destId="{30CF535F-80D6-4200-A0AA-C0974BC222F1}" srcOrd="1" destOrd="0" presId="urn:microsoft.com/office/officeart/2005/8/layout/vList5"/>
    <dgm:cxn modelId="{F835C492-742A-412B-A13C-9F4EA6721FDA}" type="presParOf" srcId="{E69C1AF0-873D-4FD0-872D-8D20AC49075E}" destId="{6EA3F038-9022-46F7-8902-0B9C08672E36}" srcOrd="3" destOrd="0" presId="urn:microsoft.com/office/officeart/2005/8/layout/vList5"/>
    <dgm:cxn modelId="{D9397F92-3EE8-4E45-92C0-3579AC205BFC}" type="presParOf" srcId="{E69C1AF0-873D-4FD0-872D-8D20AC49075E}" destId="{A1479CDC-2439-48DF-92CA-7E6C2E737479}" srcOrd="4" destOrd="0" presId="urn:microsoft.com/office/officeart/2005/8/layout/vList5"/>
    <dgm:cxn modelId="{CE3FFEC3-DAED-4E9C-8C07-65B3D0BCD779}" type="presParOf" srcId="{A1479CDC-2439-48DF-92CA-7E6C2E737479}" destId="{957583B2-B72F-4E1F-B56F-5457CD494459}" srcOrd="0" destOrd="0" presId="urn:microsoft.com/office/officeart/2005/8/layout/vList5"/>
    <dgm:cxn modelId="{88ED320D-D2FC-471D-8C56-105209295BEA}" type="presParOf" srcId="{A1479CDC-2439-48DF-92CA-7E6C2E737479}" destId="{56851F2A-CC1D-43E1-8F6B-BCC543F5AB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F0C45-7B0A-4075-AC61-21CA683F04DE}">
      <dsp:nvSpPr>
        <dsp:cNvPr id="0" name=""/>
        <dsp:cNvSpPr/>
      </dsp:nvSpPr>
      <dsp:spPr>
        <a:xfrm>
          <a:off x="0" y="552"/>
          <a:ext cx="510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73F64-CCBC-4879-9140-FFB1B99A225F}">
      <dsp:nvSpPr>
        <dsp:cNvPr id="0" name=""/>
        <dsp:cNvSpPr/>
      </dsp:nvSpPr>
      <dsp:spPr>
        <a:xfrm>
          <a:off x="0" y="552"/>
          <a:ext cx="5107172" cy="904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Normal human anal canal has vascular cushions that contribute to 20% of  normal resting pressure</a:t>
          </a:r>
          <a:endParaRPr lang="en-US" sz="1800" kern="1200" dirty="0"/>
        </a:p>
      </dsp:txBody>
      <dsp:txXfrm>
        <a:off x="0" y="552"/>
        <a:ext cx="5107172" cy="904642"/>
      </dsp:txXfrm>
    </dsp:sp>
    <dsp:sp modelId="{D18A3571-4C6D-4D0E-B892-A13CE1F65FBE}">
      <dsp:nvSpPr>
        <dsp:cNvPr id="0" name=""/>
        <dsp:cNvSpPr/>
      </dsp:nvSpPr>
      <dsp:spPr>
        <a:xfrm>
          <a:off x="0" y="905194"/>
          <a:ext cx="510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34C06-3614-463E-B40F-6E42466BA3A6}">
      <dsp:nvSpPr>
        <dsp:cNvPr id="0" name=""/>
        <dsp:cNvSpPr/>
      </dsp:nvSpPr>
      <dsp:spPr>
        <a:xfrm>
          <a:off x="0" y="905194"/>
          <a:ext cx="5107172" cy="904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Anal cushions are typically located in the 3 o’clock, 7 o’clock and 11 o’clock positions.</a:t>
          </a:r>
          <a:endParaRPr lang="en-US" sz="1800" kern="1200"/>
        </a:p>
      </dsp:txBody>
      <dsp:txXfrm>
        <a:off x="0" y="905194"/>
        <a:ext cx="5107172" cy="904642"/>
      </dsp:txXfrm>
    </dsp:sp>
    <dsp:sp modelId="{7D9646E2-3D09-4859-8CF2-0FD1B2428D95}">
      <dsp:nvSpPr>
        <dsp:cNvPr id="0" name=""/>
        <dsp:cNvSpPr/>
      </dsp:nvSpPr>
      <dsp:spPr>
        <a:xfrm>
          <a:off x="0" y="1809836"/>
          <a:ext cx="510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BCCF5-986D-46C0-B5C8-80322DED2B5A}">
      <dsp:nvSpPr>
        <dsp:cNvPr id="0" name=""/>
        <dsp:cNvSpPr/>
      </dsp:nvSpPr>
      <dsp:spPr>
        <a:xfrm>
          <a:off x="0" y="1809836"/>
          <a:ext cx="5107172" cy="904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Internal haemorrhoids develop above the dentate line and are covered with anoderm</a:t>
          </a:r>
          <a:endParaRPr lang="en-US" sz="1800" kern="1200" dirty="0"/>
        </a:p>
      </dsp:txBody>
      <dsp:txXfrm>
        <a:off x="0" y="1809836"/>
        <a:ext cx="5107172" cy="904642"/>
      </dsp:txXfrm>
    </dsp:sp>
    <dsp:sp modelId="{BEB00687-3B38-4077-89DE-FB0338289F71}">
      <dsp:nvSpPr>
        <dsp:cNvPr id="0" name=""/>
        <dsp:cNvSpPr/>
      </dsp:nvSpPr>
      <dsp:spPr>
        <a:xfrm>
          <a:off x="0" y="2714478"/>
          <a:ext cx="510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4924F-42DB-47C9-A248-2A4F347BD23E}">
      <dsp:nvSpPr>
        <dsp:cNvPr id="0" name=""/>
        <dsp:cNvSpPr/>
      </dsp:nvSpPr>
      <dsp:spPr>
        <a:xfrm>
          <a:off x="0" y="2714478"/>
          <a:ext cx="5107172" cy="904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External haemorrhoids develop below the dentate line and are covered in skin</a:t>
          </a:r>
          <a:endParaRPr lang="en-US" sz="1800" kern="1200"/>
        </a:p>
      </dsp:txBody>
      <dsp:txXfrm>
        <a:off x="0" y="2714478"/>
        <a:ext cx="5107172" cy="904642"/>
      </dsp:txXfrm>
    </dsp:sp>
    <dsp:sp modelId="{91E486A4-D929-4FE4-849D-E5E58DDD2A56}">
      <dsp:nvSpPr>
        <dsp:cNvPr id="0" name=""/>
        <dsp:cNvSpPr/>
      </dsp:nvSpPr>
      <dsp:spPr>
        <a:xfrm>
          <a:off x="0" y="3619120"/>
          <a:ext cx="51071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F39F4-95F6-41C1-A9FB-2C817BB69546}">
      <dsp:nvSpPr>
        <dsp:cNvPr id="0" name=""/>
        <dsp:cNvSpPr/>
      </dsp:nvSpPr>
      <dsp:spPr>
        <a:xfrm>
          <a:off x="0" y="3619120"/>
          <a:ext cx="5107172" cy="904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Mixed haemorrhoids made up of haemorrhoids extending from internal to external territory</a:t>
          </a:r>
          <a:endParaRPr lang="en-US" sz="1800" kern="1200"/>
        </a:p>
      </dsp:txBody>
      <dsp:txXfrm>
        <a:off x="0" y="3619120"/>
        <a:ext cx="5107172" cy="904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84958-5843-4EFA-A693-8556A687D5C5}">
      <dsp:nvSpPr>
        <dsp:cNvPr id="0" name=""/>
        <dsp:cNvSpPr/>
      </dsp:nvSpPr>
      <dsp:spPr>
        <a:xfrm rot="5400000">
          <a:off x="6520130" y="-2574506"/>
          <a:ext cx="1260955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Described in 1971, similar to Milligan Morgan but wounds are closed</a:t>
          </a:r>
          <a:endParaRPr lang="en-US" sz="1700" kern="1200"/>
        </a:p>
      </dsp:txBody>
      <dsp:txXfrm rot="-5400000">
        <a:off x="3785616" y="221563"/>
        <a:ext cx="6668429" cy="1137845"/>
      </dsp:txXfrm>
    </dsp:sp>
    <dsp:sp modelId="{3BBC71D8-8EEC-40C0-9010-58F91A6B3CF2}">
      <dsp:nvSpPr>
        <dsp:cNvPr id="0" name=""/>
        <dsp:cNvSpPr/>
      </dsp:nvSpPr>
      <dsp:spPr>
        <a:xfrm>
          <a:off x="0" y="2388"/>
          <a:ext cx="3785616" cy="157619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Ferguson’s Haemorrhoidectomy</a:t>
          </a:r>
          <a:endParaRPr lang="en-US" sz="2800" kern="1200"/>
        </a:p>
      </dsp:txBody>
      <dsp:txXfrm>
        <a:off x="76943" y="79331"/>
        <a:ext cx="3631730" cy="1422307"/>
      </dsp:txXfrm>
    </dsp:sp>
    <dsp:sp modelId="{30CF535F-80D6-4200-A0AA-C0974BC222F1}">
      <dsp:nvSpPr>
        <dsp:cNvPr id="0" name=""/>
        <dsp:cNvSpPr/>
      </dsp:nvSpPr>
      <dsp:spPr>
        <a:xfrm rot="5400000">
          <a:off x="6520130" y="-919503"/>
          <a:ext cx="1260955" cy="6729984"/>
        </a:xfrm>
        <a:prstGeom prst="round2SameRect">
          <a:avLst/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Circumferential haemorrhoidectomy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Suitable for circumferential haemorrhoids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A 360 degree sleeve is excised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Associated with high rate of anal canal stenosis and incontinence</a:t>
          </a:r>
          <a:endParaRPr lang="en-US" sz="1700" kern="1200"/>
        </a:p>
      </dsp:txBody>
      <dsp:txXfrm rot="-5400000">
        <a:off x="3785616" y="1876566"/>
        <a:ext cx="6668429" cy="1137845"/>
      </dsp:txXfrm>
    </dsp:sp>
    <dsp:sp modelId="{E576E2EF-32B8-4A04-BD7A-51BCD7C8244C}">
      <dsp:nvSpPr>
        <dsp:cNvPr id="0" name=""/>
        <dsp:cNvSpPr/>
      </dsp:nvSpPr>
      <dsp:spPr>
        <a:xfrm>
          <a:off x="0" y="1657391"/>
          <a:ext cx="3785616" cy="1576193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Whitehead Haemorrhoidectomy</a:t>
          </a:r>
          <a:endParaRPr lang="en-US" sz="2800" kern="1200"/>
        </a:p>
      </dsp:txBody>
      <dsp:txXfrm>
        <a:off x="76943" y="1734334"/>
        <a:ext cx="3631730" cy="1422307"/>
      </dsp:txXfrm>
    </dsp:sp>
    <dsp:sp modelId="{56851F2A-CC1D-43E1-8F6B-BCC543F5AB32}">
      <dsp:nvSpPr>
        <dsp:cNvPr id="0" name=""/>
        <dsp:cNvSpPr/>
      </dsp:nvSpPr>
      <dsp:spPr>
        <a:xfrm rot="5400000">
          <a:off x="6520130" y="735499"/>
          <a:ext cx="1260955" cy="6729984"/>
        </a:xfrm>
        <a:prstGeom prst="round2Same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/>
            <a:t>Described in 1998, utilizes a specifical designed circular stapler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Excises a sleeve  of mucosa including haemorrhoids, transecting arterial supply in the process</a:t>
          </a:r>
          <a:endParaRPr lang="en-US" sz="1700" kern="1200" dirty="0"/>
        </a:p>
      </dsp:txBody>
      <dsp:txXfrm rot="-5400000">
        <a:off x="3785616" y="3531569"/>
        <a:ext cx="6668429" cy="1137845"/>
      </dsp:txXfrm>
    </dsp:sp>
    <dsp:sp modelId="{957583B2-B72F-4E1F-B56F-5457CD494459}">
      <dsp:nvSpPr>
        <dsp:cNvPr id="0" name=""/>
        <dsp:cNvSpPr/>
      </dsp:nvSpPr>
      <dsp:spPr>
        <a:xfrm>
          <a:off x="0" y="3312395"/>
          <a:ext cx="3785616" cy="1576193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Stapled Haemorrhoidectomy (Longo procedure)</a:t>
          </a:r>
          <a:endParaRPr lang="en-US" sz="2800" kern="1200"/>
        </a:p>
      </dsp:txBody>
      <dsp:txXfrm>
        <a:off x="76943" y="3389338"/>
        <a:ext cx="3631730" cy="1422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4939F-5689-4FB3-8ED2-7C3FC969B9A3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C8680-1233-435B-9FEF-4AE03E862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7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C8680-1233-435B-9FEF-4AE03E8622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1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C8680-1233-435B-9FEF-4AE03E8622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435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C8680-1233-435B-9FEF-4AE03E8622C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89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5C8680-1233-435B-9FEF-4AE03E8622C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B563-7C63-52BF-A04A-2C2F5F3AA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8EE29-DD29-8C7D-1205-2A009E72A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968D2-CA74-2D36-95A0-A1DA237B1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CF74-21BB-4D98-9427-49E6B96E0757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329D6-E416-796B-02BD-591D30DB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143FE-49AD-0ECD-D163-490478D5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CDE-824B-4FCB-994B-711C64698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7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5A19-7B67-8889-3D61-D539A7AF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AC844-44B1-79C6-FB55-BB04E61CC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9BBC8-734F-A703-FBE3-2FB1A97B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CF74-21BB-4D98-9427-49E6B96E0757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A5AE-5AAB-60D8-A1FE-A54A5DA4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85364-5D9B-1DD9-4784-0F886247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CDE-824B-4FCB-994B-711C64698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56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B52F4-333E-E23B-46A3-E0460E653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B78FB-3BA8-69B2-A80E-942B8295B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24F12-3706-963A-0BF2-E19435E20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CF74-21BB-4D98-9427-49E6B96E0757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0B6CF-F643-7ECC-CEB2-8BC42ADA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330DE-0C5A-0A88-E24C-EC017A86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CDE-824B-4FCB-994B-711C64698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01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0C230-3527-84B7-F84E-34EFE8F6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5517-47F6-CC5A-2FEC-EF6CA4DF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E2386-F5B5-E750-1C70-EB683BC6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CF74-21BB-4D98-9427-49E6B96E0757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14F8D-09AD-45C4-A2BB-2DDC53C1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3EA38-767C-ABDE-A50E-1F4C664F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CDE-824B-4FCB-994B-711C64698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6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340-1BBD-FC9F-DFCD-6A5A9F27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7A23A-789E-DD96-0028-41A24B426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38154-3A37-E706-95C2-D836D7279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CF74-21BB-4D98-9427-49E6B96E0757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14615-6076-F194-DA7F-041F2292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7024A-644A-97E6-2ED1-68F43E82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CDE-824B-4FCB-994B-711C64698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04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E786-8035-2448-B712-EF4C14C4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584B6-C49B-C44C-0C91-284290594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8978B-2771-FEC7-3F6C-DA66905CA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C89C5-7804-AE07-E772-016F2331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CF74-21BB-4D98-9427-49E6B96E0757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F2C1B-D209-322C-1616-D9826B2F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0DEBF-31E4-869B-5B5F-ECA9671B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CDE-824B-4FCB-994B-711C64698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75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3246-CE95-EDF3-991D-FD47178B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87C52-6FAC-5A26-82F5-6D374EBBC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1D02D-91E1-E9C8-B2CA-68AC68E21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0DBAE-8248-8E26-AD12-D8BDAFA99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4F218-DDCD-CFFB-8B99-F2D161218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4F674-6A1D-7EFE-4CC4-0D8D3C74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CF74-21BB-4D98-9427-49E6B96E0757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38C06-DCBE-ED47-BA27-53153093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657A60-2AAF-F95F-25EC-6DFF44B7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CDE-824B-4FCB-994B-711C64698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14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2B5F-FD6E-6AB5-BF2B-5A8AE72E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8E0E4-B29A-B59F-4EC6-D3C4359D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CF74-21BB-4D98-9427-49E6B96E0757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C2401-BED5-28E5-9BE9-0B2294753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FA6F8-2966-1EA0-C62E-18DDFCF8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CDE-824B-4FCB-994B-711C64698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4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C757DC-C870-6287-790F-35D4B4A7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CF74-21BB-4D98-9427-49E6B96E0757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9EDC2-EC32-44F2-166B-1156E1C7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D0F0C-CA2A-696D-9488-49C29897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CDE-824B-4FCB-994B-711C64698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79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02F17-32F4-52D7-5BF7-09BCF5A4D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4392-724F-4842-7E24-E44DC5ABC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98221-A398-9BAA-478E-2BDCA019D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46831-859D-E7D7-4893-8F547E3B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CF74-21BB-4D98-9427-49E6B96E0757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BBB59-9448-F855-7CA5-691CD16E0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E1AA6-7717-2676-2791-4EE66B63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CDE-824B-4FCB-994B-711C64698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6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E4F7-855C-7971-4271-B80132A7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D00AD4-9417-29D6-7662-8DC61C1A7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5F6ED-6ADC-EF5E-0842-902C2350D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B57D2-200F-BBC2-6B0E-F19410A1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CF74-21BB-4D98-9427-49E6B96E0757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DBE1C-F295-A996-C959-4C70FC8F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A8D80-6B15-960C-C2EB-51230A15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7CDE-824B-4FCB-994B-711C64698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5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A1E35-55FD-1B45-BE2D-03ABA35CA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E0511-64C1-1887-32C2-D2E105818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57F6-7EB0-07D0-5CCC-E8EC619F9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5BCF74-21BB-4D98-9427-49E6B96E0757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52948-6FDA-5C8B-D812-ABF8973DC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AA743-9129-33BF-BB73-FDD115407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5D7CDE-824B-4FCB-994B-711C64698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50CDA-7A97-1CFB-9168-E8463FD3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8673" y="762001"/>
            <a:ext cx="5351247" cy="17082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dirty="0"/>
              <a:t>Management of Common Peri-Anal Conditions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2A2ED36-A4A3-6D9F-A99D-C91AB345AC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69" r="12897" b="-2"/>
          <a:stretch/>
        </p:blipFill>
        <p:spPr>
          <a:xfrm>
            <a:off x="0" y="-2"/>
            <a:ext cx="4944140" cy="685800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E6C96F-CD5F-2308-59C3-03CC65B30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7019" y="2470245"/>
            <a:ext cx="3976576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Fissures and </a:t>
            </a:r>
            <a:r>
              <a:rPr lang="en-US" sz="1900" dirty="0" err="1"/>
              <a:t>Haemorrhoids</a:t>
            </a:r>
            <a:r>
              <a:rPr lang="en-US" sz="1900" dirty="0"/>
              <a:t> 	Mr. Charles Cini</a:t>
            </a:r>
          </a:p>
          <a:p>
            <a:endParaRPr lang="en-US" sz="19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 Abscesses and Fistulas 	Mr. Matthew </a:t>
            </a:r>
            <a:r>
              <a:rPr lang="en-US" sz="1900" dirty="0" err="1"/>
              <a:t>Sammut</a:t>
            </a:r>
            <a:endParaRPr lang="en-US" sz="19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Pruritus Ani and Anal Cancer		Mr. Neville Spiteri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 dirty="0"/>
              <a:t>Panel Discussion		 	All speakers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11C29-EBE5-1896-CD32-B64208E67838}"/>
              </a:ext>
            </a:extLst>
          </p:cNvPr>
          <p:cNvSpPr txBox="1"/>
          <p:nvPr/>
        </p:nvSpPr>
        <p:spPr>
          <a:xfrm>
            <a:off x="3048000" y="275465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2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2E8CD7-E57A-53F3-C320-15E2A43AA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r>
              <a:rPr lang="en-GB"/>
              <a:t>Lateral Internal Sphincterotomy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B2F460-0798-B096-8482-AAC886B1A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718" y="4304391"/>
            <a:ext cx="7557515" cy="26439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C250BF-7563-EE23-DFEB-D52CACFE7C50}"/>
              </a:ext>
            </a:extLst>
          </p:cNvPr>
          <p:cNvSpPr txBox="1"/>
          <p:nvPr/>
        </p:nvSpPr>
        <p:spPr>
          <a:xfrm>
            <a:off x="1323755" y="1511633"/>
            <a:ext cx="881439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9224">
              <a:spcAft>
                <a:spcPts val="600"/>
              </a:spcAft>
            </a:pPr>
            <a:endParaRPr lang="en-GB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02883" indent="-202883" defTabSz="6492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Can heal 88-100% of fissures</a:t>
            </a:r>
          </a:p>
          <a:p>
            <a:pPr marL="202883" indent="-202883" defTabSz="6492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Can be done as open or closed procedure</a:t>
            </a:r>
          </a:p>
          <a:p>
            <a:pPr marL="202883" indent="-202883" defTabSz="6492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The midline is avoided due to the risk of keyhole deformity of the anus</a:t>
            </a:r>
          </a:p>
          <a:p>
            <a:pPr marL="202883" indent="-202883" defTabSz="6492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Only the lower part of the internal sphincter is divided </a:t>
            </a:r>
          </a:p>
          <a:p>
            <a:pPr marL="202883" indent="-202883" defTabSz="6492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This procedure carries an inherent risk of incontinence to stool, gas or soiling (Nelson et al 2011)</a:t>
            </a:r>
          </a:p>
          <a:p>
            <a:pPr>
              <a:spcAft>
                <a:spcPts val="600"/>
              </a:spcAft>
            </a:pPr>
            <a:endParaRPr lang="en-GB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C271EC-8C2A-871A-A533-D93924B2182B}"/>
              </a:ext>
            </a:extLst>
          </p:cNvPr>
          <p:cNvSpPr/>
          <p:nvPr/>
        </p:nvSpPr>
        <p:spPr>
          <a:xfrm>
            <a:off x="8259289" y="6529412"/>
            <a:ext cx="1692608" cy="3285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80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E1EE-07F9-E16C-ADD0-72CE2EB9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Haemorrhoids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3B601F-AA04-236B-0C4A-507F6A113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6678" y="1589568"/>
            <a:ext cx="4447122" cy="4353498"/>
          </a:xfrm>
          <a:prstGeom prst="rect">
            <a:avLst/>
          </a:prstGeom>
        </p:spPr>
      </p:pic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312A3FA9-C0BE-0039-29FE-B908B4112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064800"/>
              </p:ext>
            </p:extLst>
          </p:nvPr>
        </p:nvGraphicFramePr>
        <p:xfrm>
          <a:off x="988828" y="1940442"/>
          <a:ext cx="5107172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661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92103-9112-B820-65AF-AFB4CF81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GB" sz="6100"/>
              <a:t>Aetiology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99E6-4683-AC06-66DE-232B3E4FE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7" y="877186"/>
            <a:ext cx="5355405" cy="5199321"/>
          </a:xfrm>
        </p:spPr>
        <p:txBody>
          <a:bodyPr anchor="ctr">
            <a:normAutofit/>
          </a:bodyPr>
          <a:lstStyle/>
          <a:p>
            <a:r>
              <a:rPr lang="en-GB" sz="1800" dirty="0"/>
              <a:t>Increased abdominal pressure</a:t>
            </a:r>
          </a:p>
          <a:p>
            <a:pPr lvl="2"/>
            <a:r>
              <a:rPr lang="en-GB" sz="1800" dirty="0"/>
              <a:t>Constipation and diarrhoea</a:t>
            </a:r>
          </a:p>
          <a:p>
            <a:pPr lvl="2"/>
            <a:r>
              <a:rPr lang="en-GB" sz="1800" dirty="0"/>
              <a:t>Pregnancy and delivery</a:t>
            </a:r>
          </a:p>
          <a:p>
            <a:pPr lvl="2"/>
            <a:r>
              <a:rPr lang="en-GB" sz="1800" dirty="0"/>
              <a:t>Chronic obstructive airway disease</a:t>
            </a:r>
          </a:p>
          <a:p>
            <a:r>
              <a:rPr lang="en-GB" sz="1800" dirty="0"/>
              <a:t>Increased portal venous pressure in liver disease and in </a:t>
            </a:r>
            <a:r>
              <a:rPr lang="en-GB" sz="1800" dirty="0" err="1"/>
              <a:t>porto</a:t>
            </a:r>
            <a:r>
              <a:rPr lang="en-GB" sz="1800" dirty="0"/>
              <a:t>-systemic shunts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Increased pressure results in dilation of the hemorrhoidal plexus, distention and eventual prolapse.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4.4% of the population get symptomatic haemorrhoidal disease</a:t>
            </a:r>
          </a:p>
        </p:txBody>
      </p:sp>
    </p:spTree>
    <p:extLst>
      <p:ext uri="{BB962C8B-B14F-4D97-AF65-F5344CB8AC3E}">
        <p14:creationId xmlns:p14="http://schemas.microsoft.com/office/powerpoint/2010/main" val="574218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84E8BA71-18A3-F4D8-2E0F-E90A0B574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42" r="-2" b="-2"/>
          <a:stretch/>
        </p:blipFill>
        <p:spPr>
          <a:xfrm>
            <a:off x="-1" y="-2"/>
            <a:ext cx="5124894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C60EE-053C-784D-A417-0F3F36DB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GB" sz="4000"/>
              <a:t>Internal Haemorrhoids - Symptoms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2E45B-AC04-1D60-8352-D4EE17ABE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197" y="2743200"/>
            <a:ext cx="5952460" cy="3496878"/>
          </a:xfrm>
        </p:spPr>
        <p:txBody>
          <a:bodyPr anchor="ctr">
            <a:normAutofit/>
          </a:bodyPr>
          <a:lstStyle/>
          <a:p>
            <a:r>
              <a:rPr lang="en-GB" sz="2400" dirty="0"/>
              <a:t>Rectal Bleeding – fresh blood</a:t>
            </a:r>
          </a:p>
          <a:p>
            <a:r>
              <a:rPr lang="en-GB" sz="2400" dirty="0"/>
              <a:t>Anal bulge and pressure</a:t>
            </a:r>
          </a:p>
          <a:p>
            <a:r>
              <a:rPr lang="en-GB" sz="2400" dirty="0"/>
              <a:t>Pain and tenesmus</a:t>
            </a:r>
          </a:p>
          <a:p>
            <a:r>
              <a:rPr lang="en-GB" sz="2400" dirty="0"/>
              <a:t>Mucous discharge</a:t>
            </a:r>
          </a:p>
          <a:p>
            <a:r>
              <a:rPr lang="en-GB" sz="2400" dirty="0"/>
              <a:t>Itching</a:t>
            </a:r>
          </a:p>
          <a:p>
            <a:r>
              <a:rPr lang="en-GB" sz="2400" dirty="0"/>
              <a:t>Difficulty with daily hygiene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59321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5CF69-5B43-CED6-082A-3B48CFBF6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BF780C-1A4D-B97D-5430-82779842F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944" y="319618"/>
            <a:ext cx="8452884" cy="643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2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16BAA-2369-6655-E516-4477F32C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GB" sz="3700">
                <a:solidFill>
                  <a:srgbClr val="FFFFFF"/>
                </a:solidFill>
              </a:rPr>
              <a:t>External/Mixed haemorrhoids Symptoms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3E160-61B6-F13C-FE29-193151DCF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Severe pain after straining at stools or heavy exertion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One or more bulges underneath the anal skin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Fresh blood in toilet bowl, on paper or on stool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Thrombosis leading to a hard and painful peri-anal lump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Skin tags in the long term</a:t>
            </a:r>
          </a:p>
        </p:txBody>
      </p:sp>
    </p:spTree>
    <p:extLst>
      <p:ext uri="{BB962C8B-B14F-4D97-AF65-F5344CB8AC3E}">
        <p14:creationId xmlns:p14="http://schemas.microsoft.com/office/powerpoint/2010/main" val="1512956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5257447C-CCBC-156E-70BD-1CAB3AF32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32" r="16809" b="-2"/>
          <a:stretch/>
        </p:blipFill>
        <p:spPr>
          <a:xfrm>
            <a:off x="-1" y="-2"/>
            <a:ext cx="4534787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0E0C9-DC6A-3CBA-8FE5-B7D66E7A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6"/>
            <a:ext cx="5464968" cy="939334"/>
          </a:xfrm>
        </p:spPr>
        <p:txBody>
          <a:bodyPr>
            <a:normAutofit/>
          </a:bodyPr>
          <a:lstStyle/>
          <a:p>
            <a:r>
              <a:rPr lang="en-GB" sz="4000" dirty="0"/>
              <a:t>Medical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3D292-CA77-B08D-0966-91984798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28" y="1866014"/>
            <a:ext cx="6259029" cy="4991986"/>
          </a:xfrm>
        </p:spPr>
        <p:txBody>
          <a:bodyPr anchor="ctr">
            <a:normAutofit/>
          </a:bodyPr>
          <a:lstStyle/>
          <a:p>
            <a:r>
              <a:rPr lang="en-GB" sz="2400" dirty="0"/>
              <a:t>Lifestyle modification – high fibre, high fluid intake and exercise</a:t>
            </a:r>
          </a:p>
          <a:p>
            <a:r>
              <a:rPr lang="en-GB" sz="2400" dirty="0"/>
              <a:t>Avoid sitting on toilet for a long time</a:t>
            </a:r>
          </a:p>
          <a:p>
            <a:r>
              <a:rPr lang="en-GB" sz="2400" dirty="0"/>
              <a:t>Stool softeners</a:t>
            </a:r>
          </a:p>
          <a:p>
            <a:r>
              <a:rPr lang="en-GB" sz="2400" dirty="0"/>
              <a:t>Soothing topical haemorrhoidal creams</a:t>
            </a:r>
          </a:p>
          <a:p>
            <a:r>
              <a:rPr lang="en-GB" sz="2400" dirty="0"/>
              <a:t>Steroid based creams</a:t>
            </a:r>
          </a:p>
          <a:p>
            <a:r>
              <a:rPr lang="en-GB" sz="2400" dirty="0"/>
              <a:t>Vein constrictors</a:t>
            </a:r>
          </a:p>
          <a:p>
            <a:r>
              <a:rPr lang="en-GB" sz="2400" dirty="0"/>
              <a:t>Analgesia</a:t>
            </a:r>
          </a:p>
          <a:p>
            <a:r>
              <a:rPr lang="en-GB" sz="2400" dirty="0"/>
              <a:t>Thrombosed haemorrhoids may benefit from drainage if seen within 48 hrs of onset</a:t>
            </a:r>
          </a:p>
        </p:txBody>
      </p:sp>
    </p:spTree>
    <p:extLst>
      <p:ext uri="{BB962C8B-B14F-4D97-AF65-F5344CB8AC3E}">
        <p14:creationId xmlns:p14="http://schemas.microsoft.com/office/powerpoint/2010/main" val="368580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2FD78-7360-E13C-6446-36BA234B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r>
              <a:rPr lang="en-GB" dirty="0"/>
              <a:t>Rubber Band Ligation and Sclerotherapy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3378B-3089-17C2-5493-449C984DD722}"/>
              </a:ext>
            </a:extLst>
          </p:cNvPr>
          <p:cNvSpPr>
            <a:spLocks/>
          </p:cNvSpPr>
          <p:nvPr/>
        </p:nvSpPr>
        <p:spPr>
          <a:xfrm>
            <a:off x="838200" y="1825625"/>
            <a:ext cx="3222645" cy="435133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A diagram of the internal hemorrhoid&#10;&#10;Description automatically generated">
            <a:extLst>
              <a:ext uri="{FF2B5EF4-FFF2-40B4-BE49-F238E27FC236}">
                <a16:creationId xmlns:a16="http://schemas.microsoft.com/office/drawing/2014/main" id="{8F9BB534-17EA-9C25-4243-7FE698609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50" y="2011363"/>
            <a:ext cx="5026510" cy="4065327"/>
          </a:xfrm>
          <a:prstGeom prst="rect">
            <a:avLst/>
          </a:prstGeom>
        </p:spPr>
      </p:pic>
      <p:pic>
        <p:nvPicPr>
          <p:cNvPr id="5" name="Picture 4" descr="A diagram of a syringe in the throat&#10;&#10;Description automatically generated">
            <a:extLst>
              <a:ext uri="{FF2B5EF4-FFF2-40B4-BE49-F238E27FC236}">
                <a16:creationId xmlns:a16="http://schemas.microsoft.com/office/drawing/2014/main" id="{0D423C6D-8680-17A7-D742-D52C5BC7F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085" y="2097312"/>
            <a:ext cx="4262264" cy="39512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980251-2F8C-F757-ACE3-6F8C5F2DEBFD}"/>
              </a:ext>
            </a:extLst>
          </p:cNvPr>
          <p:cNvSpPr/>
          <p:nvPr/>
        </p:nvSpPr>
        <p:spPr>
          <a:xfrm>
            <a:off x="9759926" y="5028245"/>
            <a:ext cx="1220423" cy="5624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9BE2CB-C5CF-0942-8D50-EB31197979AB}"/>
              </a:ext>
            </a:extLst>
          </p:cNvPr>
          <p:cNvSpPr/>
          <p:nvPr/>
        </p:nvSpPr>
        <p:spPr>
          <a:xfrm>
            <a:off x="1211650" y="5924992"/>
            <a:ext cx="3252696" cy="2472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800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06B4E-F4A9-7702-F401-5F2B8BAA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GB"/>
              <a:t>Other Office based procedures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45811-8611-4BCB-EBFF-C3B39A6C1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GB" sz="2000" dirty="0"/>
              <a:t>Infrared photocoagulation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Bipolar diathermy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Direct current electrical therapy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HET Bipolar System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Laser</a:t>
            </a:r>
          </a:p>
        </p:txBody>
      </p:sp>
      <p:pic>
        <p:nvPicPr>
          <p:cNvPr id="5" name="Picture 4" descr="Sphere of mesh and nodes">
            <a:extLst>
              <a:ext uri="{FF2B5EF4-FFF2-40B4-BE49-F238E27FC236}">
                <a16:creationId xmlns:a16="http://schemas.microsoft.com/office/drawing/2014/main" id="{B5DD25F0-2470-6FA5-A90F-403D8CA37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89" r="190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9693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65EB49-A6B3-DF25-25DE-F9AD46B194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51"/>
          <a:stretch/>
        </p:blipFill>
        <p:spPr>
          <a:xfrm>
            <a:off x="4784651" y="10"/>
            <a:ext cx="7407349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A6405-090F-2008-015C-39D54A51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GB" sz="3400"/>
              <a:t>Transanal Haemorrhoidal Dearterialization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A2A12-183F-A40F-7F39-16A46C561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944623"/>
          </a:xfrm>
        </p:spPr>
        <p:txBody>
          <a:bodyPr anchor="t">
            <a:normAutofit/>
          </a:bodyPr>
          <a:lstStyle/>
          <a:p>
            <a:r>
              <a:rPr lang="en-GB" sz="2400" dirty="0"/>
              <a:t>Doppler guided ligation of arteries</a:t>
            </a:r>
          </a:p>
          <a:p>
            <a:r>
              <a:rPr lang="en-GB" sz="2400" dirty="0"/>
              <a:t>Grade 2 and 3 haemorrhoids</a:t>
            </a:r>
          </a:p>
          <a:p>
            <a:r>
              <a:rPr lang="en-GB" sz="2400" dirty="0"/>
              <a:t>6 arteries, 2 in each position typically ligated</a:t>
            </a:r>
          </a:p>
          <a:p>
            <a:r>
              <a:rPr lang="en-GB" sz="2400" dirty="0"/>
              <a:t>Recto-anal repair by performing a muco-</a:t>
            </a:r>
            <a:r>
              <a:rPr lang="en-GB" sz="2400" dirty="0" err="1"/>
              <a:t>pexy</a:t>
            </a:r>
            <a:r>
              <a:rPr lang="en-GB" sz="2400" dirty="0"/>
              <a:t> helps reduce prolapse</a:t>
            </a:r>
          </a:p>
        </p:txBody>
      </p:sp>
    </p:spTree>
    <p:extLst>
      <p:ext uri="{BB962C8B-B14F-4D97-AF65-F5344CB8AC3E}">
        <p14:creationId xmlns:p14="http://schemas.microsoft.com/office/powerpoint/2010/main" val="607515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C7E0A2C-7C0A-4AAC-B3B0-6C12B2EB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9E7B9-8D69-ECDA-1B79-0CDC919B8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8587"/>
            <a:ext cx="9144000" cy="2387600"/>
          </a:xfrm>
        </p:spPr>
        <p:txBody>
          <a:bodyPr>
            <a:normAutofit/>
          </a:bodyPr>
          <a:lstStyle/>
          <a:p>
            <a:r>
              <a:rPr lang="en-GB" sz="6400" dirty="0"/>
              <a:t>Fissures and Haemorrhoids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4A5E9-7D98-A01A-ACC1-9DE8F5409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0338"/>
            <a:ext cx="9144000" cy="1563686"/>
          </a:xfrm>
        </p:spPr>
        <p:txBody>
          <a:bodyPr>
            <a:normAutofit/>
          </a:bodyPr>
          <a:lstStyle/>
          <a:p>
            <a:r>
              <a:rPr lang="en-GB"/>
              <a:t>Mr. Charles Cini MD., MRCS. FEBS Gen Surg. FRCS Edin  Gen Surg.  </a:t>
            </a:r>
          </a:p>
          <a:p>
            <a:r>
              <a:rPr lang="en-GB"/>
              <a:t>Consultant General and Lower GI Surgery</a:t>
            </a:r>
            <a:endParaRPr lang="en-GB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8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E61B563-A4B2-5783-81AF-A2A053D74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352229"/>
            <a:ext cx="12192000" cy="1519356"/>
            <a:chOff x="0" y="-29768"/>
            <a:chExt cx="12202174" cy="151935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633BBC-8C60-7DC4-F0CC-CE3225109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C98078-F2A2-725C-ED61-320B63B6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CD4C03-24F0-57A9-530E-8F2ABABDC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80884" y="-2910652"/>
              <a:ext cx="1519356" cy="728112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8C628F-69A3-06C4-F58F-09EA4593D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9902"/>
            <a:ext cx="6924026" cy="913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Haemorrhoidopexy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E57853-2B98-7878-AF55-FA298A1C4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788" b="7395"/>
          <a:stretch/>
        </p:blipFill>
        <p:spPr>
          <a:xfrm>
            <a:off x="1" y="10"/>
            <a:ext cx="12191998" cy="53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67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AF72C0-2E4C-D7A7-A3E6-63B65A2D3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278" b="12452"/>
          <a:stretch/>
        </p:blipFill>
        <p:spPr>
          <a:xfrm>
            <a:off x="20" y="10642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84C777-DDAA-389B-B2A9-599D3F44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141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Surgery cont….</a:t>
            </a: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EAFCC8F-449C-7A1A-B191-FD2C57467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290969"/>
              </p:ext>
            </p:extLst>
          </p:nvPr>
        </p:nvGraphicFramePr>
        <p:xfrm>
          <a:off x="838200" y="1525772"/>
          <a:ext cx="10515600" cy="4890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0468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C90DE-32E7-E5BF-0172-74B45719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en-GB" sz="3200">
                <a:solidFill>
                  <a:srgbClr val="595959"/>
                </a:solidFill>
              </a:rPr>
              <a:t>Milligan Morgan Haemorrhoidectomy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939B9-EFD8-21C1-A0DD-D7965614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rgbClr val="595959"/>
                </a:solidFill>
              </a:rPr>
              <a:t>Described in 1937</a:t>
            </a:r>
          </a:p>
          <a:p>
            <a:r>
              <a:rPr lang="en-GB" sz="2000" dirty="0">
                <a:solidFill>
                  <a:srgbClr val="595959"/>
                </a:solidFill>
              </a:rPr>
              <a:t>General or regional anaesthesia</a:t>
            </a:r>
          </a:p>
          <a:p>
            <a:r>
              <a:rPr lang="en-GB" sz="2000" dirty="0">
                <a:solidFill>
                  <a:srgbClr val="595959"/>
                </a:solidFill>
              </a:rPr>
              <a:t>Haemorrhoids in 3, 7 and 11 o’clock  dissected off sphincters.</a:t>
            </a:r>
          </a:p>
          <a:p>
            <a:r>
              <a:rPr lang="en-GB" sz="2000" dirty="0">
                <a:solidFill>
                  <a:srgbClr val="595959"/>
                </a:solidFill>
              </a:rPr>
              <a:t>Pedicle ligated with absorbable suture</a:t>
            </a:r>
          </a:p>
          <a:p>
            <a:r>
              <a:rPr lang="en-GB" sz="2000" dirty="0">
                <a:solidFill>
                  <a:srgbClr val="595959"/>
                </a:solidFill>
              </a:rPr>
              <a:t>Bridges preserved and wounds left open</a:t>
            </a:r>
          </a:p>
          <a:p>
            <a:pPr marL="0" indent="0">
              <a:buNone/>
            </a:pPr>
            <a:endParaRPr lang="en-GB" sz="2000" dirty="0">
              <a:solidFill>
                <a:srgbClr val="59595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0C23D-9578-6CC3-ED7C-7D24F69FD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126" y="250345"/>
            <a:ext cx="5401975" cy="64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5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C9E39-3EF8-139B-50B7-1EDFFE5C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sz="4100">
                <a:solidFill>
                  <a:srgbClr val="FFFFFF"/>
                </a:solidFill>
              </a:rPr>
              <a:t>Haemorrhoids in Special Situations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A77EE-3808-044B-DEF2-A6AD4BFC9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Immunocompromised patients	</a:t>
            </a:r>
          </a:p>
          <a:p>
            <a:pPr lvl="2"/>
            <a:r>
              <a:rPr lang="en-GB" dirty="0"/>
              <a:t>Conservative treatment</a:t>
            </a:r>
          </a:p>
          <a:p>
            <a:pPr lvl="2"/>
            <a:r>
              <a:rPr lang="en-GB" dirty="0"/>
              <a:t>Risk of sepsis and impaired wound healing</a:t>
            </a:r>
          </a:p>
          <a:p>
            <a:r>
              <a:rPr lang="en-GB" dirty="0"/>
              <a:t>Portal hypertension</a:t>
            </a:r>
          </a:p>
          <a:p>
            <a:pPr lvl="2"/>
            <a:r>
              <a:rPr lang="en-GB" dirty="0"/>
              <a:t>Diagnosed at flexible sigmoidoscopy</a:t>
            </a:r>
          </a:p>
          <a:p>
            <a:pPr lvl="2"/>
            <a:r>
              <a:rPr lang="en-GB" dirty="0"/>
              <a:t>Banding associated with delayed severe bleeding</a:t>
            </a:r>
          </a:p>
          <a:p>
            <a:pPr lvl="2"/>
            <a:r>
              <a:rPr lang="en-GB" dirty="0"/>
              <a:t>Conservative/ radiological embolization </a:t>
            </a:r>
          </a:p>
          <a:p>
            <a:r>
              <a:rPr lang="en-GB" dirty="0"/>
              <a:t>Pregnancy</a:t>
            </a:r>
          </a:p>
          <a:p>
            <a:pPr lvl="2"/>
            <a:r>
              <a:rPr lang="en-GB" dirty="0"/>
              <a:t>25-35% of pregnant women develop symptoms, most common in 3</a:t>
            </a:r>
            <a:r>
              <a:rPr lang="en-GB" baseline="30000" dirty="0"/>
              <a:t>rd</a:t>
            </a:r>
            <a:r>
              <a:rPr lang="en-GB" dirty="0"/>
              <a:t> trimester</a:t>
            </a:r>
          </a:p>
          <a:p>
            <a:pPr lvl="2"/>
            <a:r>
              <a:rPr lang="en-GB" dirty="0"/>
              <a:t>Increased blood volume, decreased venous return, constipation and labour strain</a:t>
            </a:r>
          </a:p>
          <a:p>
            <a:pPr lvl="2"/>
            <a:r>
              <a:rPr lang="en-GB" dirty="0"/>
              <a:t>Conservative unless acute thrombosis, most symptoms resolve postpartum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253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1163F6-C5A3-1312-A8AB-D51698502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754" b="7977"/>
          <a:stretch/>
        </p:blipFill>
        <p:spPr>
          <a:xfrm>
            <a:off x="-9589" y="83273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8A2B3-FADC-9BE2-C328-41E3D643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2270" y="3035596"/>
            <a:ext cx="4490390" cy="2328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Thank you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5180D-2B89-7F40-67BE-B69729AB9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93441"/>
            <a:ext cx="6295332" cy="158851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91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311" y="953311"/>
            <a:ext cx="10603149" cy="5263867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18A53-8AC6-8633-4D61-ED5374180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rect">
            <a:avLst/>
          </a:prstGeom>
          <a:solidFill>
            <a:srgbClr val="497778"/>
          </a:solidFill>
          <a:ln>
            <a:solidFill>
              <a:srgbClr val="497778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 Canal Anatomy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5E7CAF-2280-4886-023C-2220C433B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2865" y="1596707"/>
            <a:ext cx="6519678" cy="397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419F56-EB35-410D-30A4-3DF2B417C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/>
              <a:t>Fissure in ano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970D-7F52-FD39-E497-D9D5A50A0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/>
              <a:t>Definition:</a:t>
            </a:r>
          </a:p>
          <a:p>
            <a:pPr marL="0" indent="0">
              <a:buNone/>
            </a:pPr>
            <a:r>
              <a:rPr lang="en-GB" sz="2000"/>
              <a:t>An anal fissure is a longitudinal tear along the sensitive epithelium of the distal anal canal.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5A442-B7BE-773A-0F5E-D79245E40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731915"/>
            <a:ext cx="5150277" cy="321892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9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2DEC0-E87E-8342-A8C1-178B8F7DB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GB" sz="5400">
                <a:solidFill>
                  <a:srgbClr val="FFFFFF"/>
                </a:solidFill>
              </a:rPr>
              <a:t>Acute vs Chronic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0E2ED-B2F2-D487-EEAA-2D657E77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en-GB" sz="2000" dirty="0"/>
              <a:t>Acute fissure</a:t>
            </a:r>
          </a:p>
          <a:p>
            <a:pPr lvl="2"/>
            <a:r>
              <a:rPr lang="en-GB" dirty="0"/>
              <a:t>Looks like simple tear in anoderm</a:t>
            </a:r>
          </a:p>
          <a:p>
            <a:pPr lvl="2"/>
            <a:r>
              <a:rPr lang="en-GB" dirty="0"/>
              <a:t>Symptoms started less than 6 weeks ago</a:t>
            </a:r>
          </a:p>
          <a:p>
            <a:r>
              <a:rPr lang="en-GB" sz="2000" dirty="0"/>
              <a:t>Chronic fissure</a:t>
            </a:r>
          </a:p>
          <a:p>
            <a:pPr lvl="2"/>
            <a:r>
              <a:rPr lang="en-GB" dirty="0"/>
              <a:t>Present for a longer duration than 6 weeks</a:t>
            </a:r>
          </a:p>
          <a:p>
            <a:pPr lvl="2"/>
            <a:r>
              <a:rPr lang="en-GB" dirty="0"/>
              <a:t>There is a distal sentinel pile</a:t>
            </a:r>
          </a:p>
          <a:p>
            <a:pPr lvl="2"/>
            <a:r>
              <a:rPr lang="en-GB" dirty="0"/>
              <a:t>There is a proximal hypertrophied papilla</a:t>
            </a:r>
          </a:p>
          <a:p>
            <a:pPr lvl="2"/>
            <a:r>
              <a:rPr lang="en-GB" dirty="0"/>
              <a:t>Internal anal sphincter muscles fibres can be seen at base of fissure</a:t>
            </a:r>
          </a:p>
          <a:p>
            <a:r>
              <a:rPr lang="en-US" sz="2000" dirty="0"/>
              <a:t>90% of fissures are located in the posterior midline.</a:t>
            </a:r>
          </a:p>
          <a:p>
            <a:r>
              <a:rPr lang="en-US" sz="2000" dirty="0"/>
              <a:t>In females up to 25% are found in anterior midline.</a:t>
            </a:r>
          </a:p>
          <a:p>
            <a:endParaRPr lang="en-US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8961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3A069-ABF9-9113-E7C4-7176F004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2927148" cy="4480726"/>
          </a:xfrm>
        </p:spPr>
        <p:txBody>
          <a:bodyPr>
            <a:normAutofit/>
          </a:bodyPr>
          <a:lstStyle/>
          <a:p>
            <a:pPr algn="r"/>
            <a:r>
              <a:rPr lang="en-GB" sz="5400" dirty="0"/>
              <a:t>Aetiology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F292B-54E3-A28C-9339-590DAE161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386" y="1302488"/>
            <a:ext cx="5911701" cy="485907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The passage of  a large, hard stool is the commonest cause.</a:t>
            </a:r>
          </a:p>
          <a:p>
            <a:r>
              <a:rPr lang="en-GB" sz="1800" dirty="0"/>
              <a:t>Can be caused by trauma and chronic diarrhoea.</a:t>
            </a:r>
          </a:p>
          <a:p>
            <a:r>
              <a:rPr lang="en-GB" sz="1800" dirty="0"/>
              <a:t>Manometric studies have shown an elevated resting pressure  in patients with fissure.</a:t>
            </a:r>
          </a:p>
          <a:p>
            <a:r>
              <a:rPr lang="en-GB" sz="1800" dirty="0"/>
              <a:t>Anatomically the </a:t>
            </a:r>
            <a:r>
              <a:rPr lang="en-GB" sz="1800" dirty="0" err="1"/>
              <a:t>ano</a:t>
            </a:r>
            <a:r>
              <a:rPr lang="en-GB" sz="1800" dirty="0"/>
              <a:t> rectal angle tends to place the maximum stress in posterior midline.</a:t>
            </a:r>
          </a:p>
          <a:p>
            <a:r>
              <a:rPr lang="en-GB" sz="1800" dirty="0"/>
              <a:t>Anal canal area has poor blood supply and is susceptible to ischemia.</a:t>
            </a:r>
          </a:p>
          <a:p>
            <a:r>
              <a:rPr lang="en-GB" sz="1800" dirty="0"/>
              <a:t>Anterior fissures are associated with history of obstetric damage.</a:t>
            </a:r>
          </a:p>
          <a:p>
            <a:r>
              <a:rPr lang="en-GB" sz="1800" dirty="0"/>
              <a:t>Fissures that are away from midline associated with other pathology;</a:t>
            </a:r>
          </a:p>
          <a:p>
            <a:pPr lvl="1"/>
            <a:r>
              <a:rPr lang="en-GB" sz="1800" dirty="0"/>
              <a:t>Crohn’s disease</a:t>
            </a:r>
          </a:p>
          <a:p>
            <a:pPr lvl="1"/>
            <a:r>
              <a:rPr lang="en-GB" sz="1800" dirty="0"/>
              <a:t>Anal Carcinoma</a:t>
            </a:r>
          </a:p>
          <a:p>
            <a:pPr lvl="1"/>
            <a:r>
              <a:rPr lang="en-GB" sz="1800" dirty="0"/>
              <a:t>Infections  -  Tuberculosis, Syphilis, </a:t>
            </a:r>
          </a:p>
          <a:p>
            <a:pPr marL="457200" lvl="1" indent="0">
              <a:buNone/>
            </a:pPr>
            <a:r>
              <a:rPr lang="en-GB" sz="1800" dirty="0"/>
              <a:t>                                HIV, HPV </a:t>
            </a:r>
          </a:p>
          <a:p>
            <a:pPr marL="457200" lvl="1" indent="0">
              <a:buNone/>
            </a:pPr>
            <a:r>
              <a:rPr lang="en-GB" sz="1800" dirty="0"/>
              <a:t> </a:t>
            </a:r>
          </a:p>
          <a:p>
            <a:pPr lvl="1"/>
            <a:endParaRPr lang="en-GB" sz="1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15848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5CA28-9538-5C8B-1263-439DE949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GB" sz="5200" dirty="0"/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10679-B26E-E017-0AB9-5A5094E57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GB" sz="2000" dirty="0"/>
              <a:t>Severe pain during  and after defecation is the most common symptom.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Patients can usually recall the index event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Pain typically lasts several hours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Fresh blood described as  a streak on the </a:t>
            </a:r>
            <a:r>
              <a:rPr lang="en-GB" sz="2000" dirty="0" err="1"/>
              <a:t>the</a:t>
            </a:r>
            <a:r>
              <a:rPr lang="en-GB" sz="2000" dirty="0"/>
              <a:t> surface of the stool or as a line on the tissue paper is typical.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Anal spasms that last hours after defecation</a:t>
            </a:r>
          </a:p>
        </p:txBody>
      </p:sp>
    </p:spTree>
    <p:extLst>
      <p:ext uri="{BB962C8B-B14F-4D97-AF65-F5344CB8AC3E}">
        <p14:creationId xmlns:p14="http://schemas.microsoft.com/office/powerpoint/2010/main" val="111459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244-1E38-A1F3-F579-D240D1752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478466"/>
            <a:ext cx="3369234" cy="754912"/>
          </a:xfrm>
        </p:spPr>
        <p:txBody>
          <a:bodyPr anchor="b">
            <a:normAutofit/>
          </a:bodyPr>
          <a:lstStyle/>
          <a:p>
            <a:r>
              <a:rPr lang="en-GB" sz="3200" dirty="0"/>
              <a:t>Treatment</a:t>
            </a:r>
          </a:p>
        </p:txBody>
      </p:sp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7D83C0CB-F78B-84D6-FE01-9BB8698A9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99" r="11548"/>
          <a:stretch/>
        </p:blipFill>
        <p:spPr>
          <a:xfrm>
            <a:off x="21" y="10"/>
            <a:ext cx="703341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17372-079F-E07C-840F-E816458C9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262" y="1562986"/>
            <a:ext cx="4730854" cy="4890977"/>
          </a:xfrm>
        </p:spPr>
        <p:txBody>
          <a:bodyPr anchor="t">
            <a:noAutofit/>
          </a:bodyPr>
          <a:lstStyle/>
          <a:p>
            <a:r>
              <a:rPr lang="en-GB" sz="2000" dirty="0"/>
              <a:t>Acute fissures</a:t>
            </a:r>
          </a:p>
          <a:p>
            <a:pPr marL="0" indent="0">
              <a:buNone/>
            </a:pPr>
            <a:r>
              <a:rPr lang="en-GB" sz="2000" dirty="0"/>
              <a:t>	-  Conservative measures</a:t>
            </a:r>
          </a:p>
          <a:p>
            <a:pPr lvl="3"/>
            <a:r>
              <a:rPr lang="en-GB" sz="2000" dirty="0"/>
              <a:t>Reassurance</a:t>
            </a:r>
          </a:p>
          <a:p>
            <a:pPr lvl="3"/>
            <a:r>
              <a:rPr lang="en-GB" sz="2000" dirty="0"/>
              <a:t>Adequate hydration</a:t>
            </a:r>
          </a:p>
          <a:p>
            <a:pPr lvl="3"/>
            <a:r>
              <a:rPr lang="en-GB" sz="2000" dirty="0"/>
              <a:t>High fibre diet (aim 20 to 30g of fibre daily)</a:t>
            </a:r>
          </a:p>
          <a:p>
            <a:pPr lvl="3"/>
            <a:r>
              <a:rPr lang="en-GB" sz="2000" dirty="0"/>
              <a:t>Stool Softeners</a:t>
            </a:r>
          </a:p>
          <a:p>
            <a:pPr lvl="3"/>
            <a:r>
              <a:rPr lang="en-GB" sz="2000" dirty="0"/>
              <a:t>Sitz baths twice daily</a:t>
            </a:r>
          </a:p>
          <a:p>
            <a:pPr lvl="3"/>
            <a:r>
              <a:rPr lang="en-GB" sz="2000" dirty="0"/>
              <a:t>Topical anti-inflammatory creams </a:t>
            </a:r>
          </a:p>
          <a:p>
            <a:pPr lvl="3"/>
            <a:r>
              <a:rPr lang="en-GB" sz="2000" dirty="0"/>
              <a:t>Analgesia</a:t>
            </a:r>
          </a:p>
          <a:p>
            <a:pPr marL="1371600" lvl="3" indent="0">
              <a:buNone/>
            </a:pPr>
            <a:endParaRPr lang="en-GB" sz="2000" dirty="0"/>
          </a:p>
          <a:p>
            <a:r>
              <a:rPr lang="en-GB" sz="2000" dirty="0"/>
              <a:t>Conservative  measures heal approximately 50% of acute fissures</a:t>
            </a:r>
          </a:p>
        </p:txBody>
      </p:sp>
    </p:spTree>
    <p:extLst>
      <p:ext uri="{BB962C8B-B14F-4D97-AF65-F5344CB8AC3E}">
        <p14:creationId xmlns:p14="http://schemas.microsoft.com/office/powerpoint/2010/main" val="299664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84F50-8D35-EC4A-3A69-6935532B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442913"/>
            <a:ext cx="5146161" cy="636292"/>
          </a:xfrm>
        </p:spPr>
        <p:txBody>
          <a:bodyPr anchor="b">
            <a:normAutofit/>
          </a:bodyPr>
          <a:lstStyle/>
          <a:p>
            <a:r>
              <a:rPr lang="en-GB" sz="3600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D8F89-8A09-B688-C8FE-6D77C43CD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7" y="1307805"/>
            <a:ext cx="4916424" cy="5316279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Conservative measures only help in 35% of chronic fissures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Topical nifedipine or </a:t>
            </a:r>
            <a:r>
              <a:rPr lang="en-GB" sz="2000" dirty="0" err="1"/>
              <a:t>nitroglycerine</a:t>
            </a:r>
            <a:r>
              <a:rPr lang="en-GB" sz="2000" dirty="0"/>
              <a:t>  heal about 48.9% of chronic fissure. (Nelson </a:t>
            </a:r>
            <a:r>
              <a:rPr lang="en-GB" sz="2000" i="1" dirty="0"/>
              <a:t>et al </a:t>
            </a:r>
            <a:r>
              <a:rPr lang="en-GB" sz="2000" dirty="0"/>
              <a:t>2012)</a:t>
            </a:r>
          </a:p>
          <a:p>
            <a:endParaRPr lang="en-GB" sz="2000" dirty="0"/>
          </a:p>
          <a:p>
            <a:r>
              <a:rPr lang="en-GB" sz="2000" dirty="0"/>
              <a:t>Botulinum toxin relaxes the sphincter for 2-4 months. It is more effective than GTN</a:t>
            </a:r>
          </a:p>
          <a:p>
            <a:endParaRPr lang="en-GB" sz="2000" dirty="0"/>
          </a:p>
          <a:p>
            <a:r>
              <a:rPr lang="en-GB" sz="2000" dirty="0"/>
              <a:t> Botox only heals 45% of refractory fissures compared to 92% healing following LAS (Arroyo et al 2005)</a:t>
            </a:r>
          </a:p>
          <a:p>
            <a:pPr lvl="2"/>
            <a:endParaRPr lang="en-GB" dirty="0"/>
          </a:p>
          <a:p>
            <a:r>
              <a:rPr lang="en-GB" sz="2000" dirty="0"/>
              <a:t>Botox may be an option in patients in whom continence may be an issue.</a:t>
            </a:r>
          </a:p>
          <a:p>
            <a:pPr marL="914400" lvl="2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D0B7289-120F-44DC-9769-2E096993B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8468AF-8ABA-4771-9770-C8C79C0E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4" name="Picture 13" descr="Close-up unopened pill packets">
            <a:extLst>
              <a:ext uri="{FF2B5EF4-FFF2-40B4-BE49-F238E27FC236}">
                <a16:creationId xmlns:a16="http://schemas.microsoft.com/office/drawing/2014/main" id="{CF2ED7F4-0DB3-FF01-FF43-00F25BD73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70" r="22018"/>
          <a:stretch/>
        </p:blipFill>
        <p:spPr>
          <a:xfrm>
            <a:off x="6986049" y="10"/>
            <a:ext cx="5205951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5205951" y="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0FFA19-9577-4BA8-B103-A75613F3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2680522" cy="6858000"/>
          </a:xfrm>
          <a:custGeom>
            <a:avLst/>
            <a:gdLst>
              <a:gd name="connsiteX0" fmla="*/ 1057499 w 2680522"/>
              <a:gd name="connsiteY0" fmla="*/ 0 h 6858000"/>
              <a:gd name="connsiteX1" fmla="*/ 879731 w 2680522"/>
              <a:gd name="connsiteY1" fmla="*/ 0 h 6858000"/>
              <a:gd name="connsiteX2" fmla="*/ 901855 w 2680522"/>
              <a:gd name="connsiteY2" fmla="*/ 14997 h 6858000"/>
              <a:gd name="connsiteX3" fmla="*/ 2502754 w 2680522"/>
              <a:gd name="connsiteY3" fmla="*/ 3621656 h 6858000"/>
              <a:gd name="connsiteX4" fmla="*/ 628404 w 2680522"/>
              <a:gd name="connsiteY4" fmla="*/ 6374814 h 6858000"/>
              <a:gd name="connsiteX5" fmla="*/ 111756 w 2680522"/>
              <a:gd name="connsiteY5" fmla="*/ 6780599 h 6858000"/>
              <a:gd name="connsiteX6" fmla="*/ 0 w 2680522"/>
              <a:gd name="connsiteY6" fmla="*/ 6858000 h 6858000"/>
              <a:gd name="connsiteX7" fmla="*/ 177768 w 2680522"/>
              <a:gd name="connsiteY7" fmla="*/ 6858000 h 6858000"/>
              <a:gd name="connsiteX8" fmla="*/ 289524 w 2680522"/>
              <a:gd name="connsiteY8" fmla="*/ 6780599 h 6858000"/>
              <a:gd name="connsiteX9" fmla="*/ 806172 w 2680522"/>
              <a:gd name="connsiteY9" fmla="*/ 6374814 h 6858000"/>
              <a:gd name="connsiteX10" fmla="*/ 2680522 w 2680522"/>
              <a:gd name="connsiteY10" fmla="*/ 3621656 h 6858000"/>
              <a:gd name="connsiteX11" fmla="*/ 1079623 w 2680522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522" h="6858000">
                <a:moveTo>
                  <a:pt x="1057499" y="0"/>
                </a:moveTo>
                <a:lnTo>
                  <a:pt x="879731" y="0"/>
                </a:lnTo>
                <a:lnTo>
                  <a:pt x="901855" y="14997"/>
                </a:lnTo>
                <a:cubicBezTo>
                  <a:pt x="1929018" y="754641"/>
                  <a:pt x="2502754" y="2093192"/>
                  <a:pt x="2502754" y="3621656"/>
                </a:cubicBezTo>
                <a:cubicBezTo>
                  <a:pt x="2502754" y="4969131"/>
                  <a:pt x="1574029" y="5602839"/>
                  <a:pt x="628404" y="6374814"/>
                </a:cubicBezTo>
                <a:cubicBezTo>
                  <a:pt x="456201" y="6515397"/>
                  <a:pt x="285574" y="6653108"/>
                  <a:pt x="111756" y="6780599"/>
                </a:cubicBezTo>
                <a:lnTo>
                  <a:pt x="0" y="6858000"/>
                </a:lnTo>
                <a:lnTo>
                  <a:pt x="177768" y="6858000"/>
                </a:lnTo>
                <a:lnTo>
                  <a:pt x="289524" y="6780599"/>
                </a:lnTo>
                <a:cubicBezTo>
                  <a:pt x="463342" y="6653108"/>
                  <a:pt x="633969" y="6515397"/>
                  <a:pt x="806172" y="6374814"/>
                </a:cubicBezTo>
                <a:cubicBezTo>
                  <a:pt x="1751797" y="5602839"/>
                  <a:pt x="2680522" y="4969131"/>
                  <a:pt x="2680522" y="3621656"/>
                </a:cubicBezTo>
                <a:cubicBezTo>
                  <a:pt x="2680522" y="2093192"/>
                  <a:pt x="2106786" y="754641"/>
                  <a:pt x="1079623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85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973</Words>
  <Application>Microsoft Office PowerPoint</Application>
  <PresentationFormat>Widescreen</PresentationFormat>
  <Paragraphs>176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Meiryo</vt:lpstr>
      <vt:lpstr>Aptos</vt:lpstr>
      <vt:lpstr>Aptos Display</vt:lpstr>
      <vt:lpstr>Arial</vt:lpstr>
      <vt:lpstr>Calibri</vt:lpstr>
      <vt:lpstr>Office Theme</vt:lpstr>
      <vt:lpstr>Management of Common Peri-Anal Conditions</vt:lpstr>
      <vt:lpstr>Fissures and Haemorrhoids</vt:lpstr>
      <vt:lpstr>Anal Canal Anatomy</vt:lpstr>
      <vt:lpstr>Fissure in ano</vt:lpstr>
      <vt:lpstr>Acute vs Chronic</vt:lpstr>
      <vt:lpstr>Aetiology</vt:lpstr>
      <vt:lpstr>Symptoms</vt:lpstr>
      <vt:lpstr>Treatment</vt:lpstr>
      <vt:lpstr>Treatment</vt:lpstr>
      <vt:lpstr>Lateral Internal Sphincterotomy</vt:lpstr>
      <vt:lpstr>Haemorrhoids</vt:lpstr>
      <vt:lpstr>Aetiology</vt:lpstr>
      <vt:lpstr>Internal Haemorrhoids - Symptoms </vt:lpstr>
      <vt:lpstr>PowerPoint Presentation</vt:lpstr>
      <vt:lpstr>External/Mixed haemorrhoids Symptoms</vt:lpstr>
      <vt:lpstr>Medical Management</vt:lpstr>
      <vt:lpstr>Rubber Band Ligation and Sclerotherapy</vt:lpstr>
      <vt:lpstr>Other Office based procedures</vt:lpstr>
      <vt:lpstr>Transanal Haemorrhoidal Dearterialization</vt:lpstr>
      <vt:lpstr>Haemorrhoidopexy</vt:lpstr>
      <vt:lpstr>Surgery cont….</vt:lpstr>
      <vt:lpstr>Milligan Morgan Haemorrhoidectomy </vt:lpstr>
      <vt:lpstr>Haemorrhoids in Special Situations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Charles Cini</dc:creator>
  <cp:lastModifiedBy>Zammit Dorothy at MHA - PHC</cp:lastModifiedBy>
  <cp:revision>13</cp:revision>
  <dcterms:created xsi:type="dcterms:W3CDTF">2024-06-02T08:33:12Z</dcterms:created>
  <dcterms:modified xsi:type="dcterms:W3CDTF">2024-06-05T17:59:43Z</dcterms:modified>
</cp:coreProperties>
</file>