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22"/>
  </p:notesMasterIdLst>
  <p:sldIdLst>
    <p:sldId id="256" r:id="rId2"/>
    <p:sldId id="289" r:id="rId3"/>
    <p:sldId id="257" r:id="rId4"/>
    <p:sldId id="286" r:id="rId5"/>
    <p:sldId id="299" r:id="rId6"/>
    <p:sldId id="259" r:id="rId7"/>
    <p:sldId id="290" r:id="rId8"/>
    <p:sldId id="300" r:id="rId9"/>
    <p:sldId id="293" r:id="rId10"/>
    <p:sldId id="298" r:id="rId11"/>
    <p:sldId id="270" r:id="rId12"/>
    <p:sldId id="296" r:id="rId13"/>
    <p:sldId id="291" r:id="rId14"/>
    <p:sldId id="272" r:id="rId15"/>
    <p:sldId id="294" r:id="rId16"/>
    <p:sldId id="297" r:id="rId17"/>
    <p:sldId id="295" r:id="rId18"/>
    <p:sldId id="274" r:id="rId19"/>
    <p:sldId id="292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6" autoAdjust="0"/>
    <p:restoredTop sz="93734" autoAdjust="0"/>
  </p:normalViewPr>
  <p:slideViewPr>
    <p:cSldViewPr>
      <p:cViewPr varScale="1">
        <p:scale>
          <a:sx n="90" d="100"/>
          <a:sy n="90" d="100"/>
        </p:scale>
        <p:origin x="120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0C63F-A508-4940-9BB4-9BFE0AC4A3D0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E5B3951-74D4-4E58-A3AD-344E200FBED6}">
      <dgm:prSet/>
      <dgm:spPr/>
      <dgm:t>
        <a:bodyPr/>
        <a:lstStyle/>
        <a:p>
          <a:r>
            <a:rPr lang="en-GB"/>
            <a:t>Orthotics and Insoles – Biomechanical problems</a:t>
          </a:r>
          <a:endParaRPr lang="en-US"/>
        </a:p>
      </dgm:t>
    </dgm:pt>
    <dgm:pt modelId="{6D8DF035-0753-48C7-9CA4-EE5A15C9A149}" type="parTrans" cxnId="{B2DAC774-EB06-44F7-8C70-B4DAD5F4CA6A}">
      <dgm:prSet/>
      <dgm:spPr/>
      <dgm:t>
        <a:bodyPr/>
        <a:lstStyle/>
        <a:p>
          <a:endParaRPr lang="en-US"/>
        </a:p>
      </dgm:t>
    </dgm:pt>
    <dgm:pt modelId="{43A70E4A-2E1B-4BC7-B4CA-E120A08BD861}" type="sibTrans" cxnId="{B2DAC774-EB06-44F7-8C70-B4DAD5F4CA6A}">
      <dgm:prSet/>
      <dgm:spPr/>
      <dgm:t>
        <a:bodyPr/>
        <a:lstStyle/>
        <a:p>
          <a:endParaRPr lang="en-US"/>
        </a:p>
      </dgm:t>
    </dgm:pt>
    <dgm:pt modelId="{12DFAAAA-A10E-45FA-9890-CF2067182E62}">
      <dgm:prSet/>
      <dgm:spPr/>
      <dgm:t>
        <a:bodyPr/>
        <a:lstStyle/>
        <a:p>
          <a:r>
            <a:rPr lang="en-GB"/>
            <a:t>Silicone appliances</a:t>
          </a:r>
          <a:endParaRPr lang="en-US"/>
        </a:p>
      </dgm:t>
    </dgm:pt>
    <dgm:pt modelId="{0F7B8528-219D-4004-AFA8-1FF404903D9A}" type="parTrans" cxnId="{36589412-0B0C-4C69-8247-BD34B3C3B0F5}">
      <dgm:prSet/>
      <dgm:spPr/>
      <dgm:t>
        <a:bodyPr/>
        <a:lstStyle/>
        <a:p>
          <a:endParaRPr lang="en-US"/>
        </a:p>
      </dgm:t>
    </dgm:pt>
    <dgm:pt modelId="{59A57235-86FC-4C9A-ADB8-C340ECB083EA}" type="sibTrans" cxnId="{36589412-0B0C-4C69-8247-BD34B3C3B0F5}">
      <dgm:prSet/>
      <dgm:spPr/>
      <dgm:t>
        <a:bodyPr/>
        <a:lstStyle/>
        <a:p>
          <a:endParaRPr lang="en-US"/>
        </a:p>
      </dgm:t>
    </dgm:pt>
    <dgm:pt modelId="{3C82C279-D439-4E58-B1B5-EC728BE2A668}">
      <dgm:prSet/>
      <dgm:spPr/>
      <dgm:t>
        <a:bodyPr/>
        <a:lstStyle/>
        <a:p>
          <a:r>
            <a:rPr lang="en-GB" dirty="0"/>
            <a:t>Insoles to reduce strain on tendon – enthesopathy, </a:t>
          </a:r>
        </a:p>
        <a:p>
          <a:r>
            <a:rPr lang="en-GB" dirty="0"/>
            <a:t>Taping, Footwear advise</a:t>
          </a:r>
          <a:endParaRPr lang="en-US" dirty="0"/>
        </a:p>
      </dgm:t>
    </dgm:pt>
    <dgm:pt modelId="{D6062F06-8C38-4726-BF64-2F97EC94205E}" type="parTrans" cxnId="{8A295188-1136-43AD-9CD1-931A291E42E2}">
      <dgm:prSet/>
      <dgm:spPr/>
      <dgm:t>
        <a:bodyPr/>
        <a:lstStyle/>
        <a:p>
          <a:endParaRPr lang="en-US"/>
        </a:p>
      </dgm:t>
    </dgm:pt>
    <dgm:pt modelId="{A31A2E58-CA3F-4E7F-868E-2A3D87B209ED}" type="sibTrans" cxnId="{8A295188-1136-43AD-9CD1-931A291E42E2}">
      <dgm:prSet/>
      <dgm:spPr/>
      <dgm:t>
        <a:bodyPr/>
        <a:lstStyle/>
        <a:p>
          <a:endParaRPr lang="en-US"/>
        </a:p>
      </dgm:t>
    </dgm:pt>
    <dgm:pt modelId="{8A1E6D1B-6266-4957-B2AB-E371E0C8070A}">
      <dgm:prSet/>
      <dgm:spPr/>
      <dgm:t>
        <a:bodyPr/>
        <a:lstStyle/>
        <a:p>
          <a:r>
            <a:rPr lang="en-GB"/>
            <a:t>Routine care- patients on immunosuppressants</a:t>
          </a:r>
          <a:endParaRPr lang="en-US"/>
        </a:p>
      </dgm:t>
    </dgm:pt>
    <dgm:pt modelId="{A5F4921D-3B4E-4D97-BC37-7DA14F1AD4FF}" type="parTrans" cxnId="{6AE493C4-7E78-4BF1-8420-B6EF0E8511F5}">
      <dgm:prSet/>
      <dgm:spPr/>
      <dgm:t>
        <a:bodyPr/>
        <a:lstStyle/>
        <a:p>
          <a:endParaRPr lang="en-US"/>
        </a:p>
      </dgm:t>
    </dgm:pt>
    <dgm:pt modelId="{C0518C56-214C-40F0-929F-504E3055D625}" type="sibTrans" cxnId="{6AE493C4-7E78-4BF1-8420-B6EF0E8511F5}">
      <dgm:prSet/>
      <dgm:spPr/>
      <dgm:t>
        <a:bodyPr/>
        <a:lstStyle/>
        <a:p>
          <a:endParaRPr lang="en-US"/>
        </a:p>
      </dgm:t>
    </dgm:pt>
    <dgm:pt modelId="{112F62C6-EFE2-4196-9B62-61429BEE8B37}" type="pres">
      <dgm:prSet presAssocID="{5CC0C63F-A508-4940-9BB4-9BFE0AC4A3D0}" presName="root" presStyleCnt="0">
        <dgm:presLayoutVars>
          <dgm:dir/>
          <dgm:resizeHandles val="exact"/>
        </dgm:presLayoutVars>
      </dgm:prSet>
      <dgm:spPr/>
    </dgm:pt>
    <dgm:pt modelId="{70F6EC57-F600-4A4F-BCA2-EA025E054E8B}" type="pres">
      <dgm:prSet presAssocID="{5CC0C63F-A508-4940-9BB4-9BFE0AC4A3D0}" presName="container" presStyleCnt="0">
        <dgm:presLayoutVars>
          <dgm:dir/>
          <dgm:resizeHandles val="exact"/>
        </dgm:presLayoutVars>
      </dgm:prSet>
      <dgm:spPr/>
    </dgm:pt>
    <dgm:pt modelId="{FC1E0CE7-E5E7-4D82-BB48-43F8001155ED}" type="pres">
      <dgm:prSet presAssocID="{4E5B3951-74D4-4E58-A3AD-344E200FBED6}" presName="compNode" presStyleCnt="0"/>
      <dgm:spPr/>
    </dgm:pt>
    <dgm:pt modelId="{26A63782-88E6-4455-A7DB-1902FD35EA56}" type="pres">
      <dgm:prSet presAssocID="{4E5B3951-74D4-4E58-A3AD-344E200FBED6}" presName="iconBgRect" presStyleLbl="bgShp" presStyleIdx="0" presStyleCnt="4"/>
      <dgm:spPr/>
    </dgm:pt>
    <dgm:pt modelId="{617F49FC-537E-4333-A6E0-8F5C0174C183}" type="pres">
      <dgm:prSet presAssocID="{4E5B3951-74D4-4E58-A3AD-344E200FBED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00005F9C-ABF6-41A8-BA0F-D4F5CC3B0DCF}" type="pres">
      <dgm:prSet presAssocID="{4E5B3951-74D4-4E58-A3AD-344E200FBED6}" presName="spaceRect" presStyleCnt="0"/>
      <dgm:spPr/>
    </dgm:pt>
    <dgm:pt modelId="{25641140-6074-40A8-8A17-1689A357B899}" type="pres">
      <dgm:prSet presAssocID="{4E5B3951-74D4-4E58-A3AD-344E200FBED6}" presName="textRect" presStyleLbl="revTx" presStyleIdx="0" presStyleCnt="4">
        <dgm:presLayoutVars>
          <dgm:chMax val="1"/>
          <dgm:chPref val="1"/>
        </dgm:presLayoutVars>
      </dgm:prSet>
      <dgm:spPr/>
    </dgm:pt>
    <dgm:pt modelId="{ACE81D2B-EB91-4242-9F20-A56D38E09254}" type="pres">
      <dgm:prSet presAssocID="{43A70E4A-2E1B-4BC7-B4CA-E120A08BD861}" presName="sibTrans" presStyleLbl="sibTrans2D1" presStyleIdx="0" presStyleCnt="0"/>
      <dgm:spPr/>
    </dgm:pt>
    <dgm:pt modelId="{2A13C033-3268-4873-BBF4-93A2892D242D}" type="pres">
      <dgm:prSet presAssocID="{12DFAAAA-A10E-45FA-9890-CF2067182E62}" presName="compNode" presStyleCnt="0"/>
      <dgm:spPr/>
    </dgm:pt>
    <dgm:pt modelId="{A44564A0-3EC0-4FCF-9AFF-D7A9B3D28E1C}" type="pres">
      <dgm:prSet presAssocID="{12DFAAAA-A10E-45FA-9890-CF2067182E62}" presName="iconBgRect" presStyleLbl="bgShp" presStyleIdx="1" presStyleCnt="4"/>
      <dgm:spPr/>
    </dgm:pt>
    <dgm:pt modelId="{3B8E5CAF-5DAD-4E9D-A8CC-7EED7EBEFD1F}" type="pres">
      <dgm:prSet presAssocID="{12DFAAAA-A10E-45FA-9890-CF2067182E6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70781387-23D8-4975-9D88-212E68F6D90B}" type="pres">
      <dgm:prSet presAssocID="{12DFAAAA-A10E-45FA-9890-CF2067182E62}" presName="spaceRect" presStyleCnt="0"/>
      <dgm:spPr/>
    </dgm:pt>
    <dgm:pt modelId="{16CEE9AF-DD31-4DF5-82FD-A7229983098A}" type="pres">
      <dgm:prSet presAssocID="{12DFAAAA-A10E-45FA-9890-CF2067182E62}" presName="textRect" presStyleLbl="revTx" presStyleIdx="1" presStyleCnt="4">
        <dgm:presLayoutVars>
          <dgm:chMax val="1"/>
          <dgm:chPref val="1"/>
        </dgm:presLayoutVars>
      </dgm:prSet>
      <dgm:spPr/>
    </dgm:pt>
    <dgm:pt modelId="{DF4D0F4B-53A4-47E8-95CC-0CFCBEDEAFCF}" type="pres">
      <dgm:prSet presAssocID="{59A57235-86FC-4C9A-ADB8-C340ECB083EA}" presName="sibTrans" presStyleLbl="sibTrans2D1" presStyleIdx="0" presStyleCnt="0"/>
      <dgm:spPr/>
    </dgm:pt>
    <dgm:pt modelId="{1DA1689B-F519-4294-9393-6754DF690D67}" type="pres">
      <dgm:prSet presAssocID="{3C82C279-D439-4E58-B1B5-EC728BE2A668}" presName="compNode" presStyleCnt="0"/>
      <dgm:spPr/>
    </dgm:pt>
    <dgm:pt modelId="{AEBC8A93-8DEE-4752-BED5-F413FB8DE091}" type="pres">
      <dgm:prSet presAssocID="{3C82C279-D439-4E58-B1B5-EC728BE2A668}" presName="iconBgRect" presStyleLbl="bgShp" presStyleIdx="2" presStyleCnt="4"/>
      <dgm:spPr/>
    </dgm:pt>
    <dgm:pt modelId="{81A37D3C-3349-464D-A5BB-80EEE0634AC8}" type="pres">
      <dgm:prSet presAssocID="{3C82C279-D439-4E58-B1B5-EC728BE2A66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gby"/>
        </a:ext>
      </dgm:extLst>
    </dgm:pt>
    <dgm:pt modelId="{27BC7DA8-7698-465F-A7CE-80A29EFD4E91}" type="pres">
      <dgm:prSet presAssocID="{3C82C279-D439-4E58-B1B5-EC728BE2A668}" presName="spaceRect" presStyleCnt="0"/>
      <dgm:spPr/>
    </dgm:pt>
    <dgm:pt modelId="{24837B73-FA53-4E61-93C5-9E6E7EFE80BB}" type="pres">
      <dgm:prSet presAssocID="{3C82C279-D439-4E58-B1B5-EC728BE2A668}" presName="textRect" presStyleLbl="revTx" presStyleIdx="2" presStyleCnt="4" custScaleX="113877" custScaleY="132039">
        <dgm:presLayoutVars>
          <dgm:chMax val="1"/>
          <dgm:chPref val="1"/>
        </dgm:presLayoutVars>
      </dgm:prSet>
      <dgm:spPr/>
    </dgm:pt>
    <dgm:pt modelId="{B0BE7D5F-FE6F-4EE0-A739-45DC2921DEBB}" type="pres">
      <dgm:prSet presAssocID="{A31A2E58-CA3F-4E7F-868E-2A3D87B209ED}" presName="sibTrans" presStyleLbl="sibTrans2D1" presStyleIdx="0" presStyleCnt="0"/>
      <dgm:spPr/>
    </dgm:pt>
    <dgm:pt modelId="{DA01A661-3223-4F83-9248-159169276AB0}" type="pres">
      <dgm:prSet presAssocID="{8A1E6D1B-6266-4957-B2AB-E371E0C8070A}" presName="compNode" presStyleCnt="0"/>
      <dgm:spPr/>
    </dgm:pt>
    <dgm:pt modelId="{EABDEE9A-B90C-4C48-9C6B-120D3E4208CB}" type="pres">
      <dgm:prSet presAssocID="{8A1E6D1B-6266-4957-B2AB-E371E0C8070A}" presName="iconBgRect" presStyleLbl="bgShp" presStyleIdx="3" presStyleCnt="4"/>
      <dgm:spPr/>
    </dgm:pt>
    <dgm:pt modelId="{D3BECF82-52CE-4E53-9558-098FCACA8D80}" type="pres">
      <dgm:prSet presAssocID="{8A1E6D1B-6266-4957-B2AB-E371E0C8070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4F463EFE-F240-4581-BAE8-011F4BF96C92}" type="pres">
      <dgm:prSet presAssocID="{8A1E6D1B-6266-4957-B2AB-E371E0C8070A}" presName="spaceRect" presStyleCnt="0"/>
      <dgm:spPr/>
    </dgm:pt>
    <dgm:pt modelId="{08CCB0C8-02CF-4C42-B3E0-63F22B02CE8F}" type="pres">
      <dgm:prSet presAssocID="{8A1E6D1B-6266-4957-B2AB-E371E0C8070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C72C702-6D82-4EF9-B48B-1037054EDAC7}" type="presOf" srcId="{A31A2E58-CA3F-4E7F-868E-2A3D87B209ED}" destId="{B0BE7D5F-FE6F-4EE0-A739-45DC2921DEBB}" srcOrd="0" destOrd="0" presId="urn:microsoft.com/office/officeart/2018/2/layout/IconCircleList"/>
    <dgm:cxn modelId="{95C7330F-6750-447B-A141-F4AB961F0577}" type="presOf" srcId="{4E5B3951-74D4-4E58-A3AD-344E200FBED6}" destId="{25641140-6074-40A8-8A17-1689A357B899}" srcOrd="0" destOrd="0" presId="urn:microsoft.com/office/officeart/2018/2/layout/IconCircleList"/>
    <dgm:cxn modelId="{36589412-0B0C-4C69-8247-BD34B3C3B0F5}" srcId="{5CC0C63F-A508-4940-9BB4-9BFE0AC4A3D0}" destId="{12DFAAAA-A10E-45FA-9890-CF2067182E62}" srcOrd="1" destOrd="0" parTransId="{0F7B8528-219D-4004-AFA8-1FF404903D9A}" sibTransId="{59A57235-86FC-4C9A-ADB8-C340ECB083EA}"/>
    <dgm:cxn modelId="{81073A1A-1645-4A32-B29F-9B8A6E4259E0}" type="presOf" srcId="{5CC0C63F-A508-4940-9BB4-9BFE0AC4A3D0}" destId="{112F62C6-EFE2-4196-9B62-61429BEE8B37}" srcOrd="0" destOrd="0" presId="urn:microsoft.com/office/officeart/2018/2/layout/IconCircleList"/>
    <dgm:cxn modelId="{D3D34D5E-D4BD-416F-B986-B7B838163AA8}" type="presOf" srcId="{12DFAAAA-A10E-45FA-9890-CF2067182E62}" destId="{16CEE9AF-DD31-4DF5-82FD-A7229983098A}" srcOrd="0" destOrd="0" presId="urn:microsoft.com/office/officeart/2018/2/layout/IconCircleList"/>
    <dgm:cxn modelId="{B2DAC774-EB06-44F7-8C70-B4DAD5F4CA6A}" srcId="{5CC0C63F-A508-4940-9BB4-9BFE0AC4A3D0}" destId="{4E5B3951-74D4-4E58-A3AD-344E200FBED6}" srcOrd="0" destOrd="0" parTransId="{6D8DF035-0753-48C7-9CA4-EE5A15C9A149}" sibTransId="{43A70E4A-2E1B-4BC7-B4CA-E120A08BD861}"/>
    <dgm:cxn modelId="{712B247E-1F68-4FEC-8C22-28AD380D6D4F}" type="presOf" srcId="{43A70E4A-2E1B-4BC7-B4CA-E120A08BD861}" destId="{ACE81D2B-EB91-4242-9F20-A56D38E09254}" srcOrd="0" destOrd="0" presId="urn:microsoft.com/office/officeart/2018/2/layout/IconCircleList"/>
    <dgm:cxn modelId="{8A295188-1136-43AD-9CD1-931A291E42E2}" srcId="{5CC0C63F-A508-4940-9BB4-9BFE0AC4A3D0}" destId="{3C82C279-D439-4E58-B1B5-EC728BE2A668}" srcOrd="2" destOrd="0" parTransId="{D6062F06-8C38-4726-BF64-2F97EC94205E}" sibTransId="{A31A2E58-CA3F-4E7F-868E-2A3D87B209ED}"/>
    <dgm:cxn modelId="{EB8CB09B-1781-4982-9BE4-E5E8176BD56F}" type="presOf" srcId="{8A1E6D1B-6266-4957-B2AB-E371E0C8070A}" destId="{08CCB0C8-02CF-4C42-B3E0-63F22B02CE8F}" srcOrd="0" destOrd="0" presId="urn:microsoft.com/office/officeart/2018/2/layout/IconCircleList"/>
    <dgm:cxn modelId="{1245FDA2-EA49-4E7C-B630-B4E9BA51F55A}" type="presOf" srcId="{3C82C279-D439-4E58-B1B5-EC728BE2A668}" destId="{24837B73-FA53-4E61-93C5-9E6E7EFE80BB}" srcOrd="0" destOrd="0" presId="urn:microsoft.com/office/officeart/2018/2/layout/IconCircleList"/>
    <dgm:cxn modelId="{6AE493C4-7E78-4BF1-8420-B6EF0E8511F5}" srcId="{5CC0C63F-A508-4940-9BB4-9BFE0AC4A3D0}" destId="{8A1E6D1B-6266-4957-B2AB-E371E0C8070A}" srcOrd="3" destOrd="0" parTransId="{A5F4921D-3B4E-4D97-BC37-7DA14F1AD4FF}" sibTransId="{C0518C56-214C-40F0-929F-504E3055D625}"/>
    <dgm:cxn modelId="{376E93DE-30CC-4C4B-9D03-6FEABCAF82F0}" type="presOf" srcId="{59A57235-86FC-4C9A-ADB8-C340ECB083EA}" destId="{DF4D0F4B-53A4-47E8-95CC-0CFCBEDEAFCF}" srcOrd="0" destOrd="0" presId="urn:microsoft.com/office/officeart/2018/2/layout/IconCircleList"/>
    <dgm:cxn modelId="{F5D0D621-E578-4D41-8D2F-F3C3383D0698}" type="presParOf" srcId="{112F62C6-EFE2-4196-9B62-61429BEE8B37}" destId="{70F6EC57-F600-4A4F-BCA2-EA025E054E8B}" srcOrd="0" destOrd="0" presId="urn:microsoft.com/office/officeart/2018/2/layout/IconCircleList"/>
    <dgm:cxn modelId="{F435AF32-C643-43D6-BF7A-F3048260FE88}" type="presParOf" srcId="{70F6EC57-F600-4A4F-BCA2-EA025E054E8B}" destId="{FC1E0CE7-E5E7-4D82-BB48-43F8001155ED}" srcOrd="0" destOrd="0" presId="urn:microsoft.com/office/officeart/2018/2/layout/IconCircleList"/>
    <dgm:cxn modelId="{6E5D8B47-4D2B-4799-9B43-074CF3596F7F}" type="presParOf" srcId="{FC1E0CE7-E5E7-4D82-BB48-43F8001155ED}" destId="{26A63782-88E6-4455-A7DB-1902FD35EA56}" srcOrd="0" destOrd="0" presId="urn:microsoft.com/office/officeart/2018/2/layout/IconCircleList"/>
    <dgm:cxn modelId="{EF17792D-212F-488D-A4E1-16D0F30F888F}" type="presParOf" srcId="{FC1E0CE7-E5E7-4D82-BB48-43F8001155ED}" destId="{617F49FC-537E-4333-A6E0-8F5C0174C183}" srcOrd="1" destOrd="0" presId="urn:microsoft.com/office/officeart/2018/2/layout/IconCircleList"/>
    <dgm:cxn modelId="{E812F0A1-35F5-42DC-A9BB-3DC7D24CBFEA}" type="presParOf" srcId="{FC1E0CE7-E5E7-4D82-BB48-43F8001155ED}" destId="{00005F9C-ABF6-41A8-BA0F-D4F5CC3B0DCF}" srcOrd="2" destOrd="0" presId="urn:microsoft.com/office/officeart/2018/2/layout/IconCircleList"/>
    <dgm:cxn modelId="{AD0243D3-6080-462B-B53E-690302943A9B}" type="presParOf" srcId="{FC1E0CE7-E5E7-4D82-BB48-43F8001155ED}" destId="{25641140-6074-40A8-8A17-1689A357B899}" srcOrd="3" destOrd="0" presId="urn:microsoft.com/office/officeart/2018/2/layout/IconCircleList"/>
    <dgm:cxn modelId="{916619D9-17A1-4822-B0CB-974455B64FB4}" type="presParOf" srcId="{70F6EC57-F600-4A4F-BCA2-EA025E054E8B}" destId="{ACE81D2B-EB91-4242-9F20-A56D38E09254}" srcOrd="1" destOrd="0" presId="urn:microsoft.com/office/officeart/2018/2/layout/IconCircleList"/>
    <dgm:cxn modelId="{35F3A4B8-C796-485A-B17C-C4A3F039FC04}" type="presParOf" srcId="{70F6EC57-F600-4A4F-BCA2-EA025E054E8B}" destId="{2A13C033-3268-4873-BBF4-93A2892D242D}" srcOrd="2" destOrd="0" presId="urn:microsoft.com/office/officeart/2018/2/layout/IconCircleList"/>
    <dgm:cxn modelId="{2D463402-CCAF-4300-A64D-C6A643F5AE5B}" type="presParOf" srcId="{2A13C033-3268-4873-BBF4-93A2892D242D}" destId="{A44564A0-3EC0-4FCF-9AFF-D7A9B3D28E1C}" srcOrd="0" destOrd="0" presId="urn:microsoft.com/office/officeart/2018/2/layout/IconCircleList"/>
    <dgm:cxn modelId="{7B8034F9-82B7-4212-BBEB-A823E869F240}" type="presParOf" srcId="{2A13C033-3268-4873-BBF4-93A2892D242D}" destId="{3B8E5CAF-5DAD-4E9D-A8CC-7EED7EBEFD1F}" srcOrd="1" destOrd="0" presId="urn:microsoft.com/office/officeart/2018/2/layout/IconCircleList"/>
    <dgm:cxn modelId="{01C2B18E-CC54-41F4-9AF0-9F8E61E6B398}" type="presParOf" srcId="{2A13C033-3268-4873-BBF4-93A2892D242D}" destId="{70781387-23D8-4975-9D88-212E68F6D90B}" srcOrd="2" destOrd="0" presId="urn:microsoft.com/office/officeart/2018/2/layout/IconCircleList"/>
    <dgm:cxn modelId="{E3B246AC-27F7-4014-A16C-DFAB33D82499}" type="presParOf" srcId="{2A13C033-3268-4873-BBF4-93A2892D242D}" destId="{16CEE9AF-DD31-4DF5-82FD-A7229983098A}" srcOrd="3" destOrd="0" presId="urn:microsoft.com/office/officeart/2018/2/layout/IconCircleList"/>
    <dgm:cxn modelId="{29283BD1-1054-4F8D-A1F5-0B9ABAC19B74}" type="presParOf" srcId="{70F6EC57-F600-4A4F-BCA2-EA025E054E8B}" destId="{DF4D0F4B-53A4-47E8-95CC-0CFCBEDEAFCF}" srcOrd="3" destOrd="0" presId="urn:microsoft.com/office/officeart/2018/2/layout/IconCircleList"/>
    <dgm:cxn modelId="{8FAB3C8C-A98D-44CB-AA82-4D327D7D275E}" type="presParOf" srcId="{70F6EC57-F600-4A4F-BCA2-EA025E054E8B}" destId="{1DA1689B-F519-4294-9393-6754DF690D67}" srcOrd="4" destOrd="0" presId="urn:microsoft.com/office/officeart/2018/2/layout/IconCircleList"/>
    <dgm:cxn modelId="{C087A3C5-FAD1-47B9-8B05-C0D945DBEBCF}" type="presParOf" srcId="{1DA1689B-F519-4294-9393-6754DF690D67}" destId="{AEBC8A93-8DEE-4752-BED5-F413FB8DE091}" srcOrd="0" destOrd="0" presId="urn:microsoft.com/office/officeart/2018/2/layout/IconCircleList"/>
    <dgm:cxn modelId="{E729A7A9-A2B1-4735-A9E7-F42026989EDC}" type="presParOf" srcId="{1DA1689B-F519-4294-9393-6754DF690D67}" destId="{81A37D3C-3349-464D-A5BB-80EEE0634AC8}" srcOrd="1" destOrd="0" presId="urn:microsoft.com/office/officeart/2018/2/layout/IconCircleList"/>
    <dgm:cxn modelId="{CDB551F2-14F0-4565-AB27-B0F520367D99}" type="presParOf" srcId="{1DA1689B-F519-4294-9393-6754DF690D67}" destId="{27BC7DA8-7698-465F-A7CE-80A29EFD4E91}" srcOrd="2" destOrd="0" presId="urn:microsoft.com/office/officeart/2018/2/layout/IconCircleList"/>
    <dgm:cxn modelId="{329335E3-6232-4B0C-A2F6-095194E0960F}" type="presParOf" srcId="{1DA1689B-F519-4294-9393-6754DF690D67}" destId="{24837B73-FA53-4E61-93C5-9E6E7EFE80BB}" srcOrd="3" destOrd="0" presId="urn:microsoft.com/office/officeart/2018/2/layout/IconCircleList"/>
    <dgm:cxn modelId="{885AF2D9-7326-4D4C-A82A-FD576474D12A}" type="presParOf" srcId="{70F6EC57-F600-4A4F-BCA2-EA025E054E8B}" destId="{B0BE7D5F-FE6F-4EE0-A739-45DC2921DEBB}" srcOrd="5" destOrd="0" presId="urn:microsoft.com/office/officeart/2018/2/layout/IconCircleList"/>
    <dgm:cxn modelId="{6959514E-EB3C-4E82-90EC-D94EDE8D90B0}" type="presParOf" srcId="{70F6EC57-F600-4A4F-BCA2-EA025E054E8B}" destId="{DA01A661-3223-4F83-9248-159169276AB0}" srcOrd="6" destOrd="0" presId="urn:microsoft.com/office/officeart/2018/2/layout/IconCircleList"/>
    <dgm:cxn modelId="{ED83E792-45AB-46D0-87DD-8C8550B73E54}" type="presParOf" srcId="{DA01A661-3223-4F83-9248-159169276AB0}" destId="{EABDEE9A-B90C-4C48-9C6B-120D3E4208CB}" srcOrd="0" destOrd="0" presId="urn:microsoft.com/office/officeart/2018/2/layout/IconCircleList"/>
    <dgm:cxn modelId="{655C2B48-848B-46E4-BF54-6869BA635972}" type="presParOf" srcId="{DA01A661-3223-4F83-9248-159169276AB0}" destId="{D3BECF82-52CE-4E53-9558-098FCACA8D80}" srcOrd="1" destOrd="0" presId="urn:microsoft.com/office/officeart/2018/2/layout/IconCircleList"/>
    <dgm:cxn modelId="{0523310E-D85B-4AED-A51C-AF262D5D1424}" type="presParOf" srcId="{DA01A661-3223-4F83-9248-159169276AB0}" destId="{4F463EFE-F240-4581-BAE8-011F4BF96C92}" srcOrd="2" destOrd="0" presId="urn:microsoft.com/office/officeart/2018/2/layout/IconCircleList"/>
    <dgm:cxn modelId="{C47F7CC2-9037-4385-95CF-E87A78F2ED72}" type="presParOf" srcId="{DA01A661-3223-4F83-9248-159169276AB0}" destId="{08CCB0C8-02CF-4C42-B3E0-63F22B02CE8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63782-88E6-4455-A7DB-1902FD35EA56}">
      <dsp:nvSpPr>
        <dsp:cNvPr id="0" name=""/>
        <dsp:cNvSpPr/>
      </dsp:nvSpPr>
      <dsp:spPr>
        <a:xfrm>
          <a:off x="111164" y="668949"/>
          <a:ext cx="1020359" cy="10203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F49FC-537E-4333-A6E0-8F5C0174C183}">
      <dsp:nvSpPr>
        <dsp:cNvPr id="0" name=""/>
        <dsp:cNvSpPr/>
      </dsp:nvSpPr>
      <dsp:spPr>
        <a:xfrm>
          <a:off x="325440" y="883224"/>
          <a:ext cx="591808" cy="5918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41140-6074-40A8-8A17-1689A357B899}">
      <dsp:nvSpPr>
        <dsp:cNvPr id="0" name=""/>
        <dsp:cNvSpPr/>
      </dsp:nvSpPr>
      <dsp:spPr>
        <a:xfrm>
          <a:off x="1350172" y="668949"/>
          <a:ext cx="2405134" cy="102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Orthotics and Insoles – Biomechanical problems</a:t>
          </a:r>
          <a:endParaRPr lang="en-US" sz="1700" kern="1200"/>
        </a:p>
      </dsp:txBody>
      <dsp:txXfrm>
        <a:off x="1350172" y="668949"/>
        <a:ext cx="2405134" cy="1020359"/>
      </dsp:txXfrm>
    </dsp:sp>
    <dsp:sp modelId="{A44564A0-3EC0-4FCF-9AFF-D7A9B3D28E1C}">
      <dsp:nvSpPr>
        <dsp:cNvPr id="0" name=""/>
        <dsp:cNvSpPr/>
      </dsp:nvSpPr>
      <dsp:spPr>
        <a:xfrm>
          <a:off x="4174383" y="668949"/>
          <a:ext cx="1020359" cy="10203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E5CAF-5DAD-4E9D-A8CC-7EED7EBEFD1F}">
      <dsp:nvSpPr>
        <dsp:cNvPr id="0" name=""/>
        <dsp:cNvSpPr/>
      </dsp:nvSpPr>
      <dsp:spPr>
        <a:xfrm>
          <a:off x="4388659" y="883224"/>
          <a:ext cx="591808" cy="5918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EE9AF-DD31-4DF5-82FD-A7229983098A}">
      <dsp:nvSpPr>
        <dsp:cNvPr id="0" name=""/>
        <dsp:cNvSpPr/>
      </dsp:nvSpPr>
      <dsp:spPr>
        <a:xfrm>
          <a:off x="5413392" y="668949"/>
          <a:ext cx="2405134" cy="102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Silicone appliances</a:t>
          </a:r>
          <a:endParaRPr lang="en-US" sz="1700" kern="1200"/>
        </a:p>
      </dsp:txBody>
      <dsp:txXfrm>
        <a:off x="5413392" y="668949"/>
        <a:ext cx="2405134" cy="1020359"/>
      </dsp:txXfrm>
    </dsp:sp>
    <dsp:sp modelId="{AEBC8A93-8DEE-4752-BED5-F413FB8DE091}">
      <dsp:nvSpPr>
        <dsp:cNvPr id="0" name=""/>
        <dsp:cNvSpPr/>
      </dsp:nvSpPr>
      <dsp:spPr>
        <a:xfrm>
          <a:off x="111164" y="2611730"/>
          <a:ext cx="1020359" cy="102035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37D3C-3349-464D-A5BB-80EEE0634AC8}">
      <dsp:nvSpPr>
        <dsp:cNvPr id="0" name=""/>
        <dsp:cNvSpPr/>
      </dsp:nvSpPr>
      <dsp:spPr>
        <a:xfrm>
          <a:off x="325440" y="2826005"/>
          <a:ext cx="591808" cy="5918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37B73-FA53-4E61-93C5-9E6E7EFE80BB}">
      <dsp:nvSpPr>
        <dsp:cNvPr id="0" name=""/>
        <dsp:cNvSpPr/>
      </dsp:nvSpPr>
      <dsp:spPr>
        <a:xfrm>
          <a:off x="1183292" y="2448273"/>
          <a:ext cx="2738894" cy="1347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Insoles to reduce strain on tendon – enthesopathy,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Taping, Footwear advise</a:t>
          </a:r>
          <a:endParaRPr lang="en-US" sz="1700" kern="1200" dirty="0"/>
        </a:p>
      </dsp:txBody>
      <dsp:txXfrm>
        <a:off x="1183292" y="2448273"/>
        <a:ext cx="2738894" cy="1347273"/>
      </dsp:txXfrm>
    </dsp:sp>
    <dsp:sp modelId="{EABDEE9A-B90C-4C48-9C6B-120D3E4208CB}">
      <dsp:nvSpPr>
        <dsp:cNvPr id="0" name=""/>
        <dsp:cNvSpPr/>
      </dsp:nvSpPr>
      <dsp:spPr>
        <a:xfrm>
          <a:off x="4341263" y="2611730"/>
          <a:ext cx="1020359" cy="102035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BECF82-52CE-4E53-9558-098FCACA8D80}">
      <dsp:nvSpPr>
        <dsp:cNvPr id="0" name=""/>
        <dsp:cNvSpPr/>
      </dsp:nvSpPr>
      <dsp:spPr>
        <a:xfrm>
          <a:off x="4555539" y="2826005"/>
          <a:ext cx="591808" cy="59180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CB0C8-02CF-4C42-B3E0-63F22B02CE8F}">
      <dsp:nvSpPr>
        <dsp:cNvPr id="0" name=""/>
        <dsp:cNvSpPr/>
      </dsp:nvSpPr>
      <dsp:spPr>
        <a:xfrm>
          <a:off x="5580272" y="2611730"/>
          <a:ext cx="2405134" cy="102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Routine care- patients on immunosuppressants</a:t>
          </a:r>
          <a:endParaRPr lang="en-US" sz="1700" kern="1200"/>
        </a:p>
      </dsp:txBody>
      <dsp:txXfrm>
        <a:off x="5580272" y="2611730"/>
        <a:ext cx="2405134" cy="1020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2EAD0-D49D-4A96-96CA-E4D5FB9C98AA}" type="datetimeFigureOut">
              <a:rPr lang="en-MT" smtClean="0"/>
              <a:t>28/02/2024</a:t>
            </a:fld>
            <a:endParaRPr lang="en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B23E1-8D35-475A-956F-6EF710074F81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53122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Foot  </a:t>
            </a:r>
            <a:r>
              <a:rPr lang="en-GB" b="0" i="0" dirty="0">
                <a:solidFill>
                  <a:srgbClr val="040C28"/>
                </a:solidFill>
                <a:effectLst/>
                <a:latin typeface="Google Sans"/>
              </a:rPr>
              <a:t>33 joints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, 26 bones, and more than a hundred muscles</a:t>
            </a:r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B23E1-8D35-475A-956F-6EF710074F81}" type="slidenum">
              <a:rPr lang="en-MT" smtClean="0"/>
              <a:t>2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86098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With synovial inflammation of the joints-  Weakening of the intra articular and periarticular joint structures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laxity and distension of the joint capsule and  surrounding  ligaments, </a:t>
            </a:r>
            <a:r>
              <a:rPr lang="en-GB" dirty="0" err="1"/>
              <a:t>plantarplate</a:t>
            </a:r>
            <a:r>
              <a:rPr lang="en-GB" dirty="0"/>
              <a:t> laxity resulting in dislocation and subluxation of the joints.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Prominent MPJ- ( Areas of high pressure ) and  over-riding and under- riding toes.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Ligaments surrounding the ankle and STJ along with abnormal mechanics lead to </a:t>
            </a:r>
            <a:r>
              <a:rPr lang="en-GB" dirty="0" err="1"/>
              <a:t>pesplano</a:t>
            </a:r>
            <a:r>
              <a:rPr lang="en-GB" dirty="0"/>
              <a:t> valgus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Obviously with improved pharmacological treatment  the severity of deformities has reduced</a:t>
            </a:r>
            <a:endParaRPr lang="en-MT" dirty="0"/>
          </a:p>
          <a:p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B23E1-8D35-475A-956F-6EF710074F81}" type="slidenum">
              <a:rPr lang="en-MT" smtClean="0"/>
              <a:t>5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240700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Joint loading is  an important factor in deformity progression when there is synovitis. </a:t>
            </a:r>
          </a:p>
          <a:p>
            <a:r>
              <a:rPr lang="en-GB" dirty="0"/>
              <a:t>Early stages when movement is still quite normal  we try to reduce joint loading by reducing mechanical abnormalities and abnormal forces on joints  </a:t>
            </a:r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B23E1-8D35-475A-956F-6EF710074F81}" type="slidenum">
              <a:rPr lang="en-MT" smtClean="0"/>
              <a:t>6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4169160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 fabricated which can be moulded to the patient’s  need</a:t>
            </a:r>
          </a:p>
          <a:p>
            <a:endParaRPr lang="en-GB" dirty="0"/>
          </a:p>
          <a:p>
            <a:r>
              <a:rPr lang="en-GB" dirty="0"/>
              <a:t>Different materials plastics, carbon fibre, EVA, foams –even for the different parts of the insoles . These vary according to the patients biomechanical needs and the patients medical conditions </a:t>
            </a:r>
            <a:r>
              <a:rPr lang="en-GB" dirty="0" err="1"/>
              <a:t>eg</a:t>
            </a:r>
            <a:r>
              <a:rPr lang="en-GB" dirty="0"/>
              <a:t> OA in spine   or generalized, , Fibromyalgia do not tolerate certain materials </a:t>
            </a:r>
          </a:p>
          <a:p>
            <a:r>
              <a:rPr lang="en-GB" dirty="0"/>
              <a:t>Flare up in RA different materials</a:t>
            </a:r>
          </a:p>
          <a:p>
            <a:r>
              <a:rPr lang="en-GB" dirty="0"/>
              <a:t>Osteoporosis – use different materials even if Good Range of motion is present </a:t>
            </a:r>
          </a:p>
          <a:p>
            <a:r>
              <a:rPr lang="en-GB" dirty="0"/>
              <a:t> </a:t>
            </a:r>
            <a:r>
              <a:rPr lang="en-GB" dirty="0" err="1"/>
              <a:t>Hypermobiltiy</a:t>
            </a:r>
            <a:r>
              <a:rPr lang="en-GB" dirty="0"/>
              <a:t> deeper heel cup would be needed for better control </a:t>
            </a:r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B23E1-8D35-475A-956F-6EF710074F81}" type="slidenum">
              <a:rPr lang="en-MT" smtClean="0"/>
              <a:t>16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490972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Advise on Footwear according to the patient’s need. Some may need a stiffer outsole ( hallux rigidus)  others a more flexible one .  Material may vary ex patients with fibromyalgia may not tolerate a harder material for the upper .  We may need shoes for offloading a particular area </a:t>
            </a:r>
            <a:r>
              <a:rPr lang="en-GB" dirty="0" err="1"/>
              <a:t>eg</a:t>
            </a:r>
            <a:r>
              <a:rPr lang="en-GB" dirty="0"/>
              <a:t> in ulceration </a:t>
            </a:r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B23E1-8D35-475A-956F-6EF710074F81}" type="slidenum">
              <a:rPr lang="en-MT" smtClean="0"/>
              <a:t>17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26280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436BA9-0519-447A-BB9B-B3323FE45524}" type="datetimeFigureOut">
              <a:rPr lang="en-US" smtClean="0"/>
              <a:pPr>
                <a:defRPr/>
              </a:pPr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ED82B4DE-C8BF-40F0-BE87-953AC54631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94496"/>
      </p:ext>
    </p:extLst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148A3-5973-459B-864C-312B8F03724A}" type="datetimeFigureOut">
              <a:rPr lang="en-US" smtClean="0"/>
              <a:pPr>
                <a:defRPr/>
              </a:pPr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C89567E-1173-4794-BB5E-CCEFE2100B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7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148A3-5973-459B-864C-312B8F03724A}" type="datetimeFigureOut">
              <a:rPr lang="en-US" smtClean="0"/>
              <a:pPr>
                <a:defRPr/>
              </a:pPr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C89567E-1173-4794-BB5E-CCEFE2100B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8243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148A3-5973-459B-864C-312B8F03724A}" type="datetimeFigureOut">
              <a:rPr lang="en-US" smtClean="0"/>
              <a:pPr>
                <a:defRPr/>
              </a:pPr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C89567E-1173-4794-BB5E-CCEFE2100B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77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148A3-5973-459B-864C-312B8F03724A}" type="datetimeFigureOut">
              <a:rPr lang="en-US" smtClean="0"/>
              <a:pPr>
                <a:defRPr/>
              </a:pPr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C89567E-1173-4794-BB5E-CCEFE2100B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1183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148A3-5973-459B-864C-312B8F03724A}" type="datetimeFigureOut">
              <a:rPr lang="en-US" smtClean="0"/>
              <a:pPr>
                <a:defRPr/>
              </a:pPr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C89567E-1173-4794-BB5E-CCEFE2100B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17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B5063E-E1D9-45E9-8F04-F37F3CE63189}" type="datetimeFigureOut">
              <a:rPr lang="en-US" smtClean="0"/>
              <a:pPr>
                <a:defRPr/>
              </a:pPr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02CEF-FA01-42BD-AE95-C907711B67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51042"/>
      </p:ext>
    </p:extLst>
  </p:cSld>
  <p:clrMapOvr>
    <a:masterClrMapping/>
  </p:clrMapOvr>
  <p:transition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936395-2246-4683-B715-E57E2FC3BAE1}" type="datetimeFigureOut">
              <a:rPr lang="en-US" smtClean="0"/>
              <a:pPr>
                <a:defRPr/>
              </a:pPr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831EF7-5911-4E24-AE29-8AA017391A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31610"/>
      </p:ext>
    </p:extLst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10F7A7-15CE-4B57-9F1F-78F8D71697B0}" type="datetimeFigureOut">
              <a:rPr lang="en-US" smtClean="0"/>
              <a:pPr>
                <a:defRPr/>
              </a:pPr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016E7-B69E-4782-9239-C4C6316D3B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59025"/>
      </p:ext>
    </p:extLst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3D173A-794F-49A4-BBD3-8A467FA39CD0}" type="datetimeFigureOut">
              <a:rPr lang="en-US" smtClean="0"/>
              <a:pPr>
                <a:defRPr/>
              </a:pPr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DB7F0D2-C1F5-4B59-9DA9-C338208B5B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81959"/>
      </p:ext>
    </p:extLst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29B2E8-E4FA-478B-A0C4-F368EB58CB5D}" type="datetimeFigureOut">
              <a:rPr lang="en-US" smtClean="0"/>
              <a:pPr>
                <a:defRPr/>
              </a:pPr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3C952760-5192-4100-84E6-B66F7F770C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10049"/>
      </p:ext>
    </p:extLst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C2C05-1DF5-45F5-B296-C6B5D5B20C0F}" type="datetimeFigureOut">
              <a:rPr lang="en-US" smtClean="0"/>
              <a:pPr>
                <a:defRPr/>
              </a:pPr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9E23BB18-7109-4D56-AA60-BAD886CBF8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63487"/>
      </p:ext>
    </p:extLst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DB55B8-A605-47A3-B3AE-DC7C70F616C3}" type="datetimeFigureOut">
              <a:rPr lang="en-US" smtClean="0"/>
              <a:pPr>
                <a:defRPr/>
              </a:pPr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EB67B-9D23-4DC2-B735-86A0C667CC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73825"/>
      </p:ext>
    </p:extLst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4D3B31-A0A2-4F51-A5E8-C1CD0FA74CDC}" type="datetimeFigureOut">
              <a:rPr lang="en-US" smtClean="0"/>
              <a:pPr>
                <a:defRPr/>
              </a:pPr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6F287-A5AD-4B51-A9E3-0A4C017417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45308"/>
      </p:ext>
    </p:extLst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780CF4-3D33-46E9-8AD5-92FB1D0B62D1}" type="datetimeFigureOut">
              <a:rPr lang="en-US" smtClean="0"/>
              <a:pPr>
                <a:defRPr/>
              </a:pPr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9C4E-6334-4DB7-8C69-6D04E68BD0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26345"/>
      </p:ext>
    </p:extLst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97B35D-7118-4FB5-B6C5-A354CC6DE0E2}" type="datetimeFigureOut">
              <a:rPr lang="en-US" smtClean="0"/>
              <a:pPr>
                <a:defRPr/>
              </a:pPr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7539B21C-3DF7-4113-BFC4-24FEBD1B52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27593"/>
      </p:ext>
    </p:extLst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6148A3-5973-459B-864C-312B8F03724A}" type="datetimeFigureOut">
              <a:rPr lang="en-US" smtClean="0"/>
              <a:pPr>
                <a:defRPr/>
              </a:pPr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4C89567E-1173-4794-BB5E-CCEFE2100B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8BE1F9B7-D3C0-94C6-AEF9-BF26B094C12F}"/>
              </a:ext>
            </a:extLst>
          </p:cNvPr>
          <p:cNvSpPr/>
          <p:nvPr userDrawn="1"/>
        </p:nvSpPr>
        <p:spPr>
          <a:xfrm>
            <a:off x="539552" y="332656"/>
            <a:ext cx="648072" cy="576064"/>
          </a:xfrm>
          <a:prstGeom prst="halfFram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 descr="bone matters.jpg">
            <a:extLst>
              <a:ext uri="{FF2B5EF4-FFF2-40B4-BE49-F238E27FC236}">
                <a16:creationId xmlns:a16="http://schemas.microsoft.com/office/drawing/2014/main" id="{4BDDCC13-D4D7-8AB2-E2EB-BC9EA2BD19B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82" b="29345"/>
          <a:stretch>
            <a:fillRect/>
          </a:stretch>
        </p:blipFill>
        <p:spPr>
          <a:xfrm rot="1661865">
            <a:off x="7133592" y="211875"/>
            <a:ext cx="2132440" cy="70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5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</p:sldLayoutIdLst>
  <p:transition>
    <p:pull dir="d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0" name="Rectangle 13319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2" name="Rectangle 13321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9799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MT"/>
          </a:p>
        </p:txBody>
      </p:sp>
      <p:sp>
        <p:nvSpPr>
          <p:cNvPr id="13313" name="Title 1"/>
          <p:cNvSpPr>
            <a:spLocks noGrp="1"/>
          </p:cNvSpPr>
          <p:nvPr>
            <p:ph type="ctrTitle"/>
          </p:nvPr>
        </p:nvSpPr>
        <p:spPr bwMode="auto">
          <a:xfrm>
            <a:off x="405209" y="967417"/>
            <a:ext cx="2834152" cy="3943250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700">
                <a:solidFill>
                  <a:srgbClr val="FEFFFF"/>
                </a:solidFill>
              </a:rPr>
              <a:t>Rheumatology – </a:t>
            </a:r>
            <a:br>
              <a:rPr lang="en-US" sz="2700">
                <a:solidFill>
                  <a:srgbClr val="FEFFFF"/>
                </a:solidFill>
              </a:rPr>
            </a:br>
            <a:r>
              <a:rPr lang="en-US" sz="2700">
                <a:solidFill>
                  <a:srgbClr val="FEFFFF"/>
                </a:solidFill>
              </a:rPr>
              <a:t>a Podiatrist’s perspective</a:t>
            </a:r>
          </a:p>
        </p:txBody>
      </p:sp>
      <p:sp>
        <p:nvSpPr>
          <p:cNvPr id="13324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4053016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209" y="5189400"/>
            <a:ext cx="2834152" cy="544260"/>
          </a:xfrm>
        </p:spPr>
        <p:txBody>
          <a:bodyPr anchor="ctr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00">
                <a:solidFill>
                  <a:srgbClr val="FEFFFF"/>
                </a:solidFill>
              </a:rPr>
              <a:t>Danine Bartolo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mt-MT" sz="1100">
                <a:solidFill>
                  <a:srgbClr val="FEFFFF"/>
                </a:solidFill>
              </a:rPr>
              <a:t>Higher </a:t>
            </a:r>
            <a:r>
              <a:rPr lang="en-US" sz="1100">
                <a:solidFill>
                  <a:srgbClr val="FEFFFF"/>
                </a:solidFill>
              </a:rPr>
              <a:t>Podiatry Practitioner</a:t>
            </a:r>
          </a:p>
        </p:txBody>
      </p:sp>
      <p:pic>
        <p:nvPicPr>
          <p:cNvPr id="13315" name="Picture 13314">
            <a:extLst>
              <a:ext uri="{FF2B5EF4-FFF2-40B4-BE49-F238E27FC236}">
                <a16:creationId xmlns:a16="http://schemas.microsoft.com/office/drawing/2014/main" id="{1980FB07-D82C-6DA5-A9F2-F303A0F03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4190995" y="1846260"/>
            <a:ext cx="4230377" cy="3172782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 bwMode="auto">
          <a:xfrm>
            <a:off x="376366" y="476673"/>
            <a:ext cx="2534814" cy="5328592"/>
          </a:xfrm>
        </p:spPr>
        <p:txBody>
          <a:bodyPr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100" dirty="0">
                <a:solidFill>
                  <a:schemeClr val="tx2">
                    <a:lumMod val="75000"/>
                  </a:schemeClr>
                </a:solidFill>
              </a:rPr>
              <a:t>Connective tissue Disorders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 bwMode="auto">
          <a:xfrm>
            <a:off x="3490722" y="486231"/>
            <a:ext cx="5482214" cy="6229905"/>
          </a:xfrm>
        </p:spPr>
        <p:txBody>
          <a:bodyPr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Systemic sclerosis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Decreased Rom in joints – insoles , footwear.  Foot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excercises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Ulceration- treatment , pressure reduction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Peripheral arterial disease- doppler analysis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Routine care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Lupus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Pain in the foot mainly due to altered biomechanics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Neuropathy and peripheral circulatory problems may arise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Routine care  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5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 bwMode="auto">
          <a:xfrm>
            <a:off x="2372154" y="228600"/>
            <a:ext cx="7192064" cy="1060598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200" dirty="0"/>
              <a:t>Fibromyalgia and Hypermobility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 bwMode="auto">
          <a:xfrm>
            <a:off x="2238403" y="1052736"/>
            <a:ext cx="6390057" cy="5328592"/>
          </a:xfrm>
        </p:spPr>
        <p:txBody>
          <a:bodyPr numCol="1" anchorCtr="0" compatLnSpc="1">
            <a:prstTxWarp prst="textNoShape">
              <a:avLst/>
            </a:prstTxWarp>
            <a:normAutofit fontScale="925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000" b="1" dirty="0"/>
              <a:t>Fibromyalgia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Lower limb pain due to biomechanical problems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Patients may require advise on footwear for more comfort.  Different patients may need different requirements. 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Insoles- consideration of different material properties to provide more comfort  whilst offering functional control.</a:t>
            </a:r>
          </a:p>
          <a:p>
            <a:pPr>
              <a:lnSpc>
                <a:spcPct val="200000"/>
              </a:lnSpc>
            </a:pP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686A7-BD12-7C3A-6246-FCB5B1AE2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306333"/>
            <a:ext cx="7416824" cy="1034435"/>
          </a:xfrm>
        </p:spPr>
        <p:txBody>
          <a:bodyPr>
            <a:normAutofit/>
          </a:bodyPr>
          <a:lstStyle/>
          <a:p>
            <a:r>
              <a:rPr lang="en-GB" dirty="0"/>
              <a:t>Hypermobility </a:t>
            </a:r>
            <a:endParaRPr lang="en-M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79EF3-D753-9D14-D218-E0E2D2C8F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5994721" cy="47525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Biomechanical foot problems- increased injury, tendinopathies and biomechanical pain. </a:t>
            </a:r>
          </a:p>
          <a:p>
            <a:pPr>
              <a:lnSpc>
                <a:spcPct val="150000"/>
              </a:lnSpc>
            </a:pPr>
            <a:r>
              <a:rPr lang="en-US" dirty="0"/>
              <a:t>Advise on footwear.</a:t>
            </a:r>
          </a:p>
          <a:p>
            <a:pPr>
              <a:lnSpc>
                <a:spcPct val="150000"/>
              </a:lnSpc>
            </a:pPr>
            <a:r>
              <a:rPr lang="en-US" dirty="0"/>
              <a:t>Strengthening exercises of foot muscles. </a:t>
            </a:r>
          </a:p>
          <a:p>
            <a:pPr>
              <a:lnSpc>
                <a:spcPct val="150000"/>
              </a:lnSpc>
            </a:pPr>
            <a:r>
              <a:rPr lang="en-US" dirty="0"/>
              <a:t>Exercises to help in proprioception.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Hypermobility Syndromes    </a:t>
            </a:r>
          </a:p>
          <a:p>
            <a:pPr>
              <a:lnSpc>
                <a:spcPct val="150000"/>
              </a:lnSpc>
            </a:pPr>
            <a:r>
              <a:rPr lang="en-US" dirty="0"/>
              <a:t>Toe deformities</a:t>
            </a:r>
          </a:p>
          <a:p>
            <a:pPr>
              <a:lnSpc>
                <a:spcPct val="150000"/>
              </a:lnSpc>
            </a:pPr>
            <a:r>
              <a:rPr lang="en-US" dirty="0"/>
              <a:t>Increased Ulceration</a:t>
            </a:r>
          </a:p>
          <a:p>
            <a:pPr>
              <a:lnSpc>
                <a:spcPct val="150000"/>
              </a:lnSpc>
            </a:pPr>
            <a:r>
              <a:rPr lang="en-US" dirty="0"/>
              <a:t>Unstable Gait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MT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E7C59D-32BD-706A-A9D2-09BAF1287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93326" y="2276872"/>
            <a:ext cx="3027146" cy="2002206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237160207"/>
      </p:ext>
    </p:extLst>
  </p:cSld>
  <p:clrMapOvr>
    <a:masterClrMapping/>
  </p:clrMapOvr>
  <p:transition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5432D-7F0A-E778-54F9-B997D980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742" y="15630"/>
            <a:ext cx="3766137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Osteoarthritis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FCB77-5CE9-3AFD-6C4E-444ED5F2A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1940" y="1569237"/>
            <a:ext cx="4766518" cy="434198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Hallux rigidus </a:t>
            </a:r>
            <a:r>
              <a:rPr lang="en-US" dirty="0"/>
              <a:t>(1</a:t>
            </a:r>
            <a:r>
              <a:rPr lang="en-US" baseline="30000" dirty="0"/>
              <a:t>st</a:t>
            </a:r>
            <a:r>
              <a:rPr lang="en-US" dirty="0"/>
              <a:t> MPJ OA)</a:t>
            </a:r>
          </a:p>
          <a:p>
            <a:r>
              <a:rPr lang="en-US" dirty="0"/>
              <a:t>Orthotics  and modifications in orthotics can help in different stages of the different conditions. </a:t>
            </a:r>
          </a:p>
          <a:p>
            <a:endParaRPr lang="en-US" dirty="0"/>
          </a:p>
          <a:p>
            <a:r>
              <a:rPr lang="en-US" dirty="0"/>
              <a:t>Advise on footwear.</a:t>
            </a:r>
          </a:p>
          <a:p>
            <a:pPr marL="0" indent="0"/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Midfoot OA and Ankle OA</a:t>
            </a:r>
          </a:p>
          <a:p>
            <a:r>
              <a:rPr lang="en-US" dirty="0"/>
              <a:t>Footwear advise and insoles if needed.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0B0DA0-CC47-9EF3-548A-808A80A79B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 r="5910"/>
          <a:stretch/>
        </p:blipFill>
        <p:spPr bwMode="auto">
          <a:xfrm>
            <a:off x="-1166" y="1731"/>
            <a:ext cx="35033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960829"/>
      </p:ext>
    </p:extLst>
  </p:cSld>
  <p:clrMapOvr>
    <a:masterClrMapping/>
  </p:clrMapOvr>
  <p:transition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1188253" y="179433"/>
            <a:ext cx="7284749" cy="1280890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Osteoporosis</a:t>
            </a:r>
          </a:p>
        </p:txBody>
      </p:sp>
      <p:sp>
        <p:nvSpPr>
          <p:cNvPr id="29698" name="Content Placeholder 2"/>
          <p:cNvSpPr>
            <a:spLocks/>
          </p:cNvSpPr>
          <p:nvPr/>
        </p:nvSpPr>
        <p:spPr bwMode="auto">
          <a:xfrm>
            <a:off x="1008233" y="1000567"/>
            <a:ext cx="7644789" cy="371439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 algn="just" defTabSz="338328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think of fractures in spine and hip but not the ones related to the feet…!</a:t>
            </a:r>
          </a:p>
          <a:p>
            <a:pPr marL="285750" indent="-285750" algn="just" defTabSz="338328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 algn="just" defTabSz="338328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feet carry all the body weight as, the spine degenerates, foot posture and pressure is altered leading to compensatory mechanisms that can lead to fractures (</a:t>
            </a:r>
            <a:r>
              <a:rPr lang="en-US" sz="185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Cindric</a:t>
            </a:r>
            <a:r>
              <a:rPr lang="en-US" sz="18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2011)</a:t>
            </a:r>
          </a:p>
          <a:p>
            <a:pPr algn="just" defTabSz="338328">
              <a:lnSpc>
                <a:spcPct val="150000"/>
              </a:lnSpc>
              <a:spcAft>
                <a:spcPts val="600"/>
              </a:spcAft>
            </a:pPr>
            <a:endParaRPr lang="en-US" sz="18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 algn="just" defTabSz="338328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Bone density status considered- orthoses, footwear advise/ properties and advise on exercise</a:t>
            </a:r>
            <a:endParaRPr lang="en-US" sz="185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4932"/>
          <a:stretch>
            <a:fillRect/>
          </a:stretch>
        </p:blipFill>
        <p:spPr bwMode="auto">
          <a:xfrm>
            <a:off x="5709283" y="5254076"/>
            <a:ext cx="2943738" cy="12454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E2B7E-6EAA-B15F-4B76-38167232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883" y="2694500"/>
            <a:ext cx="3326026" cy="41635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1"/>
                </a:solidFill>
              </a:rPr>
              <a:t>Appliances</a:t>
            </a:r>
            <a:endParaRPr lang="en-MT" sz="40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A close-up of a foot&#10;&#10;Description automatically generated">
            <a:extLst>
              <a:ext uri="{FF2B5EF4-FFF2-40B4-BE49-F238E27FC236}">
                <a16:creationId xmlns:a16="http://schemas.microsoft.com/office/drawing/2014/main" id="{DF8FBAB0-E238-B103-C13C-111E72209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950" y="238745"/>
            <a:ext cx="1728192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 descr="A foot with a silicone toe separator&#10;&#10;Description automatically generated">
            <a:extLst>
              <a:ext uri="{FF2B5EF4-FFF2-40B4-BE49-F238E27FC236}">
                <a16:creationId xmlns:a16="http://schemas.microsoft.com/office/drawing/2014/main" id="{12587D33-B0E1-CE52-B2BF-C50A160D2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247" y="238745"/>
            <a:ext cx="1598578" cy="1728192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 descr="A close-up of a person's feet&#10;&#10;Description automatically generated">
            <a:extLst>
              <a:ext uri="{FF2B5EF4-FFF2-40B4-BE49-F238E27FC236}">
                <a16:creationId xmlns:a16="http://schemas.microsoft.com/office/drawing/2014/main" id="{EFADB9CB-B4EF-7266-9445-79EC4BFF28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" t="-1747" r="-1432" b="48151"/>
          <a:stretch/>
        </p:blipFill>
        <p:spPr>
          <a:xfrm>
            <a:off x="3806551" y="4592993"/>
            <a:ext cx="4392530" cy="1793847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A close-up of several blue ovals&#10;&#10;Description automatically generated">
            <a:extLst>
              <a:ext uri="{FF2B5EF4-FFF2-40B4-BE49-F238E27FC236}">
                <a16:creationId xmlns:a16="http://schemas.microsoft.com/office/drawing/2014/main" id="{FC884AB6-887E-926C-A8AE-2D6DC51178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391883"/>
            <a:ext cx="2278592" cy="1800655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 descr="A pair of orthopedic insoles&#10;&#10;Description automatically generated">
            <a:extLst>
              <a:ext uri="{FF2B5EF4-FFF2-40B4-BE49-F238E27FC236}">
                <a16:creationId xmlns:a16="http://schemas.microsoft.com/office/drawing/2014/main" id="{4D77BD86-F202-990F-E0D6-21A346E052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718" y="2428115"/>
            <a:ext cx="2388706" cy="1728192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5217164"/>
      </p:ext>
    </p:extLst>
  </p:cSld>
  <p:clrMapOvr>
    <a:masterClrMapping/>
  </p:clrMapOvr>
  <p:transition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4D766-5189-7623-E7A3-789CE7B72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60648"/>
            <a:ext cx="7274768" cy="939781"/>
          </a:xfrm>
        </p:spPr>
        <p:txBody>
          <a:bodyPr/>
          <a:lstStyle/>
          <a:p>
            <a:r>
              <a:rPr lang="en-GB" dirty="0"/>
              <a:t>Orthotics</a:t>
            </a:r>
            <a:endParaRPr lang="en-MT" dirty="0"/>
          </a:p>
        </p:txBody>
      </p:sp>
      <p:pic>
        <p:nvPicPr>
          <p:cNvPr id="5" name="Content Placeholder 4" descr="A pair of blue insoles&#10;&#10;Description automatically generated">
            <a:extLst>
              <a:ext uri="{FF2B5EF4-FFF2-40B4-BE49-F238E27FC236}">
                <a16:creationId xmlns:a16="http://schemas.microsoft.com/office/drawing/2014/main" id="{F16B7862-D431-D85B-A5C9-C7498370D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2951162"/>
            <a:ext cx="2143125" cy="2143125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 descr="A pair of orange insoles&#10;&#10;Description automatically generated">
            <a:extLst>
              <a:ext uri="{FF2B5EF4-FFF2-40B4-BE49-F238E27FC236}">
                <a16:creationId xmlns:a16="http://schemas.microsoft.com/office/drawing/2014/main" id="{101A01CD-37D3-11E0-A550-ADDE82D9B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34239"/>
            <a:ext cx="2100064" cy="21000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5A9EF4-4E20-2060-B322-C958F8674B9B}"/>
              </a:ext>
            </a:extLst>
          </p:cNvPr>
          <p:cNvSpPr txBox="1"/>
          <p:nvPr/>
        </p:nvSpPr>
        <p:spPr>
          <a:xfrm>
            <a:off x="789141" y="1377752"/>
            <a:ext cx="381642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are many types of Orthotics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Accommodative , Functional,  Semi- Functional.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Over the Counter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Prefabricated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Fully Customized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Adaptations to insoles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MT" dirty="0"/>
          </a:p>
        </p:txBody>
      </p:sp>
      <p:pic>
        <p:nvPicPr>
          <p:cNvPr id="10" name="Picture 9" descr="A black and white insoles&#10;&#10;Description automatically generated">
            <a:extLst>
              <a:ext uri="{FF2B5EF4-FFF2-40B4-BE49-F238E27FC236}">
                <a16:creationId xmlns:a16="http://schemas.microsoft.com/office/drawing/2014/main" id="{56F1D43A-FA2E-A401-A629-E9AB7DD039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022724"/>
            <a:ext cx="2143125" cy="2133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85616931"/>
      </p:ext>
    </p:extLst>
  </p:cSld>
  <p:clrMapOvr>
    <a:masterClrMapping/>
  </p:clrMapOvr>
  <p:transition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AF234-F717-C11D-46B1-417FBDA15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43" y="624110"/>
            <a:ext cx="7037556" cy="932682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1"/>
                </a:solidFill>
              </a:rPr>
              <a:t>Footwear</a:t>
            </a:r>
            <a:r>
              <a:rPr lang="en-GB" dirty="0">
                <a:solidFill>
                  <a:schemeClr val="bg1"/>
                </a:solidFill>
              </a:rPr>
              <a:t> </a:t>
            </a:r>
            <a:endParaRPr lang="en-MT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A black shoe with a velcro strap&#10;&#10;Description automatically generated">
            <a:extLst>
              <a:ext uri="{FF2B5EF4-FFF2-40B4-BE49-F238E27FC236}">
                <a16:creationId xmlns:a16="http://schemas.microsoft.com/office/drawing/2014/main" id="{D70F6DB6-0502-8102-72DF-C89248C1B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71" y="1849492"/>
            <a:ext cx="1710306" cy="1710306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 descr="A pair of white sneakers&#10;&#10;Description automatically generated">
            <a:extLst>
              <a:ext uri="{FF2B5EF4-FFF2-40B4-BE49-F238E27FC236}">
                <a16:creationId xmlns:a16="http://schemas.microsoft.com/office/drawing/2014/main" id="{381D2214-C71A-073F-8B99-B344BEA93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836" y="1919309"/>
            <a:ext cx="2040143" cy="204014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 descr="A person's feet wearing sandals&#10;&#10;Description automatically generated">
            <a:extLst>
              <a:ext uri="{FF2B5EF4-FFF2-40B4-BE49-F238E27FC236}">
                <a16:creationId xmlns:a16="http://schemas.microsoft.com/office/drawing/2014/main" id="{C367DBA2-0D06-3297-DCF9-303BCD8916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693635"/>
            <a:ext cx="2334816" cy="14967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 descr="A foot with a black shoe&#10;&#10;Description automatically generated">
            <a:extLst>
              <a:ext uri="{FF2B5EF4-FFF2-40B4-BE49-F238E27FC236}">
                <a16:creationId xmlns:a16="http://schemas.microsoft.com/office/drawing/2014/main" id="{025D3A43-3B26-6D8B-00F8-801B3C942E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369990"/>
            <a:ext cx="1689466" cy="153399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 descr="A black shoe with a black background&#10;&#10;Description automatically generated">
            <a:extLst>
              <a:ext uri="{FF2B5EF4-FFF2-40B4-BE49-F238E27FC236}">
                <a16:creationId xmlns:a16="http://schemas.microsoft.com/office/drawing/2014/main" id="{71DD41D0-690A-C1C4-07DA-E242278978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421936"/>
            <a:ext cx="2040142" cy="20401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8549415"/>
      </p:ext>
    </p:extLst>
  </p:cSld>
  <p:clrMapOvr>
    <a:masterClrMapping/>
  </p:clrMapOvr>
  <p:transition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1331641" y="86846"/>
            <a:ext cx="6831284" cy="88470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Podiatry Rheumatology </a:t>
            </a:r>
            <a:br>
              <a:rPr lang="en-US" dirty="0"/>
            </a:br>
            <a:r>
              <a:rPr lang="en-US" dirty="0"/>
              <a:t>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196752"/>
            <a:ext cx="7344816" cy="5661248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Two Podiatrists working within the rheumatology team.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chemeClr val="tx1"/>
                </a:solidFill>
              </a:rPr>
              <a:t>B’Kara</a:t>
            </a:r>
            <a:r>
              <a:rPr lang="en-US" dirty="0">
                <a:solidFill>
                  <a:schemeClr val="tx1"/>
                </a:solidFill>
              </a:rPr>
              <a:t> Health Centre - clinic held three times weekly including one of which is a new case clinic.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MDH – Afternoon joint clinic with a rheumatology consultant.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Participate in weekly interdisciplinary meetings and in journal clubs.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Referral – GPs and Health Professionals can refer  patients to the clinic</a:t>
            </a:r>
            <a:r>
              <a:rPr lang="mt-MT" dirty="0">
                <a:solidFill>
                  <a:schemeClr val="tx1"/>
                </a:solidFill>
              </a:rPr>
              <a:t> by sending us an email on podra@gov.mt</a:t>
            </a:r>
            <a:r>
              <a:rPr lang="en-US" dirty="0">
                <a:solidFill>
                  <a:schemeClr val="tx1"/>
                </a:solidFill>
              </a:rPr>
              <a:t>.  Important that referral is detailed including name of medications being taken.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16096"/>
      </p:ext>
    </p:extLst>
  </p:cSld>
  <p:clrMapOvr>
    <a:masterClrMapping/>
  </p:clrMapOvr>
  <p:transition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B9C5-9491-B69E-E367-347F63D09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  <a:endParaRPr lang="en-M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896DD-DDAB-F29D-89D4-6F1389A48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Caraba</a:t>
            </a:r>
            <a:r>
              <a:rPr lang="en-GB" dirty="0"/>
              <a:t>, A ., </a:t>
            </a:r>
            <a:r>
              <a:rPr lang="en-GB" dirty="0" err="1"/>
              <a:t>Iurciuc</a:t>
            </a:r>
            <a:r>
              <a:rPr lang="en-GB" dirty="0"/>
              <a:t> ,S &amp; </a:t>
            </a:r>
            <a:r>
              <a:rPr lang="en-GB" dirty="0" err="1"/>
              <a:t>Iurciuc</a:t>
            </a:r>
            <a:r>
              <a:rPr lang="en-GB" dirty="0"/>
              <a:t>., M ( 2020) in Vascular involvement in  Reem </a:t>
            </a:r>
            <a:r>
              <a:rPr lang="en-GB" dirty="0" err="1"/>
              <a:t>HamdyA</a:t>
            </a:r>
            <a:r>
              <a:rPr lang="en-GB" dirty="0"/>
              <a:t>., M  ( eds) in  Rheumatoid arthritis in Rheumatoid Arthritis.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i="0" dirty="0">
                <a:solidFill>
                  <a:schemeClr val="tx1"/>
                </a:solidFill>
                <a:effectLst/>
                <a:latin typeface="+mj-lt"/>
              </a:rPr>
              <a:t>Gunter S, Robinson C, </a:t>
            </a:r>
            <a:r>
              <a:rPr lang="en-GB" i="0" dirty="0" err="1">
                <a:solidFill>
                  <a:schemeClr val="tx1"/>
                </a:solidFill>
                <a:effectLst/>
                <a:latin typeface="+mj-lt"/>
              </a:rPr>
              <a:t>Woodiwiss</a:t>
            </a:r>
            <a:r>
              <a:rPr lang="en-GB" i="0" dirty="0">
                <a:solidFill>
                  <a:schemeClr val="tx1"/>
                </a:solidFill>
                <a:effectLst/>
                <a:latin typeface="+mj-lt"/>
              </a:rPr>
              <a:t> AJ, et al.  (2018) Arterial wave reflection and subclinical atherosclerosis in rheumatoid </a:t>
            </a:r>
            <a:r>
              <a:rPr lang="en-GB" i="0" dirty="0" err="1">
                <a:solidFill>
                  <a:schemeClr val="tx1"/>
                </a:solidFill>
                <a:effectLst/>
                <a:latin typeface="+mj-lt"/>
              </a:rPr>
              <a:t>arthritis</a:t>
            </a:r>
            <a:r>
              <a:rPr lang="en-GB" i="1" dirty="0" err="1">
                <a:solidFill>
                  <a:schemeClr val="tx1"/>
                </a:solidFill>
                <a:effectLst/>
                <a:latin typeface="+mj-lt"/>
              </a:rPr>
              <a:t>Clin</a:t>
            </a:r>
            <a:r>
              <a:rPr lang="en-GB" i="1" dirty="0">
                <a:solidFill>
                  <a:schemeClr val="tx1"/>
                </a:solidFill>
                <a:effectLst/>
                <a:latin typeface="+mj-lt"/>
              </a:rPr>
              <a:t> Exp </a:t>
            </a:r>
            <a:r>
              <a:rPr lang="en-GB" i="1" dirty="0" err="1">
                <a:solidFill>
                  <a:schemeClr val="tx1"/>
                </a:solidFill>
                <a:effectLst/>
                <a:latin typeface="+mj-lt"/>
              </a:rPr>
              <a:t>Rheumatol</a:t>
            </a:r>
            <a:r>
              <a:rPr lang="en-GB" i="1" dirty="0">
                <a:solidFill>
                  <a:schemeClr val="tx1"/>
                </a:solidFill>
                <a:effectLst/>
                <a:latin typeface="+mj-lt"/>
              </a:rPr>
              <a:t> </a:t>
            </a:r>
            <a:r>
              <a:rPr lang="en-GB" i="0" dirty="0">
                <a:solidFill>
                  <a:schemeClr val="tx1"/>
                </a:solidFill>
                <a:effectLst/>
                <a:latin typeface="+mj-lt"/>
              </a:rPr>
              <a:t>2018;36:412–420. </a:t>
            </a:r>
            <a:endParaRPr lang="en-MT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2714353"/>
      </p:ext>
    </p:extLst>
  </p:cSld>
  <p:clrMapOvr>
    <a:masterClrMapping/>
  </p:clrMapOvr>
  <p:transition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D8455-C5FE-9355-C513-E3B4109D2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712" y="47747"/>
            <a:ext cx="7235736" cy="675059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Tx/>
            </a:pPr>
            <a:r>
              <a:rPr lang="en-GB" sz="1500" dirty="0"/>
              <a:t>Rheumatology- management of rheumatic diseases and painful and functional disorders of the musculoskeletal system. – over 200 conditions. </a:t>
            </a:r>
          </a:p>
          <a:p>
            <a:pPr>
              <a:lnSpc>
                <a:spcPct val="200000"/>
              </a:lnSpc>
              <a:buClrTx/>
            </a:pPr>
            <a:r>
              <a:rPr lang="en-GB" sz="1500" dirty="0"/>
              <a:t>Most common cause of work limitation  and work absence worldwide.</a:t>
            </a:r>
          </a:p>
          <a:p>
            <a:pPr>
              <a:lnSpc>
                <a:spcPct val="200000"/>
              </a:lnSpc>
              <a:buClrTx/>
            </a:pPr>
            <a:r>
              <a:rPr lang="en-GB" sz="1500" dirty="0"/>
              <a:t>UK- 20 million people suffer from a rheumatic disease at some point in their life. </a:t>
            </a:r>
          </a:p>
          <a:p>
            <a:pPr>
              <a:lnSpc>
                <a:spcPct val="200000"/>
              </a:lnSpc>
              <a:buClrTx/>
            </a:pPr>
            <a:r>
              <a:rPr lang="en-GB" sz="1500" dirty="0"/>
              <a:t>Conditions related to rheumatic conditions form 20-25% of the GP’s workload.</a:t>
            </a:r>
          </a:p>
          <a:p>
            <a:pPr>
              <a:lnSpc>
                <a:spcPct val="200000"/>
              </a:lnSpc>
              <a:buClrTx/>
            </a:pPr>
            <a:r>
              <a:rPr lang="en-GB" sz="1500" dirty="0"/>
              <a:t>Increasingly older population this is set to increase.</a:t>
            </a:r>
          </a:p>
          <a:p>
            <a:pPr>
              <a:lnSpc>
                <a:spcPct val="200000"/>
              </a:lnSpc>
              <a:buClrTx/>
            </a:pPr>
            <a:r>
              <a:rPr lang="en-GB" sz="1500" dirty="0"/>
              <a:t>Foot involvement in RA, Spondyloarthropathies, Connective tissue diseases  and OA is substantial with a wide range of articular and extra-articular involvement.</a:t>
            </a:r>
            <a:endParaRPr lang="en-MT" sz="1500" dirty="0"/>
          </a:p>
        </p:txBody>
      </p:sp>
    </p:spTree>
    <p:extLst>
      <p:ext uri="{BB962C8B-B14F-4D97-AF65-F5344CB8AC3E}">
        <p14:creationId xmlns:p14="http://schemas.microsoft.com/office/powerpoint/2010/main" val="618849030"/>
      </p:ext>
    </p:extLst>
  </p:cSld>
  <p:clrMapOvr>
    <a:masterClrMapping/>
  </p:clrMapOvr>
  <p:transition>
    <p:pull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12776"/>
            <a:ext cx="5448472" cy="432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14338" descr="Close-up unopened pill packets">
            <a:extLst>
              <a:ext uri="{FF2B5EF4-FFF2-40B4-BE49-F238E27FC236}">
                <a16:creationId xmlns:a16="http://schemas.microsoft.com/office/drawing/2014/main" id="{5933C7F7-1815-6444-9F1D-DF93D4879F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l="9979" r="2355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5012" y="73100"/>
            <a:ext cx="7725837" cy="736999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The podiatrist’s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4333" y="831779"/>
            <a:ext cx="7942037" cy="51825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750" dirty="0"/>
              <a:t>Examine, diagnose and treat foot problems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750" dirty="0"/>
              <a:t>Pain management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750" dirty="0"/>
              <a:t>Joint protection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750" dirty="0"/>
              <a:t>Gait analysis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750" dirty="0"/>
              <a:t>Biomechanical examination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750" dirty="0"/>
              <a:t>Orthoses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750" dirty="0"/>
              <a:t>Advice on safe self care- devices and aids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750" dirty="0"/>
              <a:t>Advice on footwear most suitable for particular foot condition/ biomechanical problem.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750" dirty="0"/>
              <a:t>Prevention and treatment of ulceration especially on bony prominences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750" dirty="0"/>
              <a:t>Advice on exercises – stretching, strengthening </a:t>
            </a:r>
          </a:p>
        </p:txBody>
      </p:sp>
    </p:spTree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7" y="404664"/>
            <a:ext cx="8170739" cy="138412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Inflammatory arthritis - Joint damage is the main concern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18" y="1484784"/>
            <a:ext cx="5184648" cy="5368468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dirty="0"/>
              <a:t>Multitude of joints, soft tissue structures with a synovial lining in the foot.</a:t>
            </a:r>
          </a:p>
          <a:p>
            <a:pPr>
              <a:lnSpc>
                <a:spcPct val="250000"/>
              </a:lnSpc>
            </a:pPr>
            <a:r>
              <a:rPr lang="en-US" dirty="0"/>
              <a:t>Joint damage and  loss of function in RA occur early in the disease process. </a:t>
            </a:r>
          </a:p>
          <a:p>
            <a:pPr>
              <a:lnSpc>
                <a:spcPct val="250000"/>
              </a:lnSpc>
            </a:pPr>
            <a:r>
              <a:rPr lang="en-US" dirty="0"/>
              <a:t>Occurs mostly in </a:t>
            </a:r>
            <a:r>
              <a:rPr lang="en-US" dirty="0" err="1"/>
              <a:t>mpjs</a:t>
            </a:r>
            <a:r>
              <a:rPr lang="en-US" dirty="0"/>
              <a:t> and ankle joint.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17128.jpg">
            <a:extLst>
              <a:ext uri="{FF2B5EF4-FFF2-40B4-BE49-F238E27FC236}">
                <a16:creationId xmlns:a16="http://schemas.microsoft.com/office/drawing/2014/main" id="{6770E3AE-42D9-B934-199A-38C5EBF906F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4943" y="1780146"/>
            <a:ext cx="3411219" cy="2728974"/>
          </a:xfrm>
          <a:prstGeom prst="rect">
            <a:avLst/>
          </a:prstGeom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1249269" y="260648"/>
            <a:ext cx="2737709" cy="1259894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The foot in RA -Deformities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94A1437-1918-CFB4-FFB9-4E13107FA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41133" y="4407724"/>
            <a:ext cx="3094996" cy="2313509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5023" y="1628800"/>
            <a:ext cx="4944699" cy="2274560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 descr="Imaging of the foot in rheumatoid arthritis | Semantic Scholar">
            <a:extLst>
              <a:ext uri="{FF2B5EF4-FFF2-40B4-BE49-F238E27FC236}">
                <a16:creationId xmlns:a16="http://schemas.microsoft.com/office/drawing/2014/main" id="{F13116A4-0E46-D2AE-7936-985523A65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6128" y="1110511"/>
            <a:ext cx="3500367" cy="296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015033" y="-15537"/>
            <a:ext cx="7128966" cy="636225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 The foot in RA- how can we help? 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7432" y="620688"/>
            <a:ext cx="6888717" cy="6120681"/>
          </a:xfrm>
        </p:spPr>
        <p:txBody>
          <a:bodyPr numCol="1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>
              <a:lnSpc>
                <a:spcPct val="220000"/>
              </a:lnSpc>
            </a:pPr>
            <a:r>
              <a:rPr lang="en-US" sz="7200" b="1" dirty="0"/>
              <a:t>Early</a:t>
            </a:r>
            <a:r>
              <a:rPr lang="en-US" sz="7200" dirty="0"/>
              <a:t> RA- Insoles to correct biomechanical problems and help reduce progression of deformities. – functional / semi functional orthotics.</a:t>
            </a:r>
          </a:p>
          <a:p>
            <a:pPr>
              <a:lnSpc>
                <a:spcPct val="220000"/>
              </a:lnSpc>
            </a:pPr>
            <a:r>
              <a:rPr lang="en-US" sz="7200" dirty="0"/>
              <a:t>Silicone devices and exercises to reduce progression of deformity.</a:t>
            </a:r>
          </a:p>
          <a:p>
            <a:pPr>
              <a:lnSpc>
                <a:spcPct val="220000"/>
              </a:lnSpc>
            </a:pPr>
            <a:r>
              <a:rPr lang="en-US" sz="7200" b="1" dirty="0"/>
              <a:t>Later stages </a:t>
            </a:r>
            <a:r>
              <a:rPr lang="en-US" sz="7200" dirty="0"/>
              <a:t>limited joint movement and structural deformity is present -Accommodative orthotics are normally advised. </a:t>
            </a:r>
          </a:p>
          <a:p>
            <a:pPr>
              <a:lnSpc>
                <a:spcPct val="220000"/>
              </a:lnSpc>
            </a:pPr>
            <a:r>
              <a:rPr lang="en-US" sz="7200" dirty="0"/>
              <a:t>Reduction of pressure and reducing possibility of ulceration</a:t>
            </a:r>
          </a:p>
          <a:p>
            <a:pPr>
              <a:lnSpc>
                <a:spcPct val="220000"/>
              </a:lnSpc>
            </a:pPr>
            <a:endParaRPr lang="en-US" sz="7200" dirty="0"/>
          </a:p>
          <a:p>
            <a:pPr>
              <a:lnSpc>
                <a:spcPct val="220000"/>
              </a:lnSpc>
            </a:pPr>
            <a:r>
              <a:rPr lang="en-US" sz="7200" dirty="0" err="1"/>
              <a:t>Mouldable</a:t>
            </a:r>
            <a:r>
              <a:rPr lang="en-US" sz="7200" dirty="0"/>
              <a:t> silicone would be ideal in case where toe deformities are multiple </a:t>
            </a:r>
          </a:p>
          <a:p>
            <a:pPr>
              <a:lnSpc>
                <a:spcPct val="220000"/>
              </a:lnSpc>
            </a:pPr>
            <a:r>
              <a:rPr lang="en-US" sz="7200" dirty="0"/>
              <a:t>Advise on Footwear and over the counter devices / aids.</a:t>
            </a:r>
          </a:p>
          <a:p>
            <a:pPr>
              <a:lnSpc>
                <a:spcPct val="150000"/>
              </a:lnSpc>
            </a:pPr>
            <a:endParaRPr lang="en-US" sz="7200" dirty="0"/>
          </a:p>
          <a:p>
            <a:pPr>
              <a:lnSpc>
                <a:spcPct val="150000"/>
              </a:lnSpc>
            </a:pPr>
            <a:endParaRPr lang="en-US" sz="7200" dirty="0"/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</p:spTree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unopened pill packets">
            <a:extLst>
              <a:ext uri="{FF2B5EF4-FFF2-40B4-BE49-F238E27FC236}">
                <a16:creationId xmlns:a16="http://schemas.microsoft.com/office/drawing/2014/main" id="{DC286A91-4D1A-1C7C-587F-F5C3597D6F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l="9979" r="2355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1D47EA-7382-3213-9545-122F772FF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697" y="308468"/>
            <a:ext cx="6683766" cy="1280890"/>
          </a:xfrm>
        </p:spPr>
        <p:txBody>
          <a:bodyPr>
            <a:normAutofit/>
          </a:bodyPr>
          <a:lstStyle/>
          <a:p>
            <a:r>
              <a:rPr lang="en-GB" dirty="0"/>
              <a:t>The foot in RA</a:t>
            </a:r>
            <a:endParaRPr lang="en-M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5FC32-3478-6C77-5212-40942F5D2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23" y="1389801"/>
            <a:ext cx="7744036" cy="493271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/>
              <a:t>Treatment of Foot ulceration </a:t>
            </a:r>
            <a:r>
              <a:rPr lang="en-GB" sz="1600" dirty="0"/>
              <a:t>- </a:t>
            </a:r>
            <a:r>
              <a:rPr lang="en-GB" sz="1600" b="1" dirty="0"/>
              <a:t> </a:t>
            </a:r>
            <a:r>
              <a:rPr lang="en-GB" sz="1600" dirty="0"/>
              <a:t> Due to the inflammatory process, structural changes and potent immunosuppressants  ulcers take much longer to heal.</a:t>
            </a:r>
          </a:p>
          <a:p>
            <a:pPr>
              <a:lnSpc>
                <a:spcPct val="150000"/>
              </a:lnSpc>
            </a:pPr>
            <a:endParaRPr lang="en-GB" sz="1600" b="1" dirty="0"/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1600" b="1" dirty="0"/>
              <a:t>PAD screening </a:t>
            </a:r>
            <a:r>
              <a:rPr lang="en-GB" sz="1600" dirty="0"/>
              <a:t> Patients with Rheumatoid arthritis found to have an increased risk of atherosclerosis </a:t>
            </a:r>
            <a:r>
              <a:rPr lang="en-GB" sz="1600" dirty="0" err="1"/>
              <a:t>Caraba</a:t>
            </a:r>
            <a:r>
              <a:rPr lang="en-GB" sz="1600" dirty="0"/>
              <a:t> et al, 2020 and arteriosclerosis.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endParaRPr lang="en-GB" sz="1600" dirty="0"/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1600" b="1" dirty="0"/>
              <a:t>Neuropathy  screening – </a:t>
            </a:r>
            <a:r>
              <a:rPr lang="en-GB" sz="1600" dirty="0"/>
              <a:t>10g monofilament &amp; tuning fork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GB" sz="1600" b="1" dirty="0"/>
          </a:p>
          <a:p>
            <a:pPr>
              <a:lnSpc>
                <a:spcPct val="150000"/>
              </a:lnSpc>
            </a:pPr>
            <a:r>
              <a:rPr lang="en-GB" sz="1600" b="1" dirty="0"/>
              <a:t>Routine care </a:t>
            </a:r>
            <a:r>
              <a:rPr lang="en-GB" sz="1600" dirty="0"/>
              <a:t>-  high level of immunosuppression classifies the patient as a high risk patient.</a:t>
            </a:r>
          </a:p>
          <a:p>
            <a:pPr>
              <a:lnSpc>
                <a:spcPct val="150000"/>
              </a:lnSpc>
            </a:pPr>
            <a:endParaRPr lang="en-GB" sz="1600" dirty="0"/>
          </a:p>
          <a:p>
            <a:pPr>
              <a:lnSpc>
                <a:spcPct val="150000"/>
              </a:lnSpc>
            </a:pPr>
            <a:r>
              <a:rPr lang="en-GB" sz="1600" b="1" dirty="0"/>
              <a:t>Advice and Patient Education </a:t>
            </a:r>
            <a:r>
              <a:rPr lang="en-GB" sz="1600" dirty="0"/>
              <a:t> - Good footcare practices can reduce complications</a:t>
            </a:r>
            <a:endParaRPr lang="en-MT" sz="1600" b="1" dirty="0"/>
          </a:p>
        </p:txBody>
      </p:sp>
    </p:spTree>
    <p:extLst>
      <p:ext uri="{BB962C8B-B14F-4D97-AF65-F5344CB8AC3E}">
        <p14:creationId xmlns:p14="http://schemas.microsoft.com/office/powerpoint/2010/main" val="1851380547"/>
      </p:ext>
    </p:extLst>
  </p:cSld>
  <p:clrMapOvr>
    <a:masterClrMapping/>
  </p:clrMapOvr>
  <p:transition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827584" y="225598"/>
            <a:ext cx="7309279" cy="97115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Psoriatic arthritis and the Foot 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 bwMode="auto">
          <a:xfrm>
            <a:off x="467544" y="1412776"/>
            <a:ext cx="6048672" cy="5219626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PsA affects the ankle and toes in 40- 50% of patients.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Forefoot deformities  (hammer toes, OA changes in IPJ,  sausage toes, HAV)- </a:t>
            </a: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Rearfoot deformities (pes </a:t>
            </a:r>
            <a:r>
              <a:rPr lang="en-US" dirty="0" err="1">
                <a:solidFill>
                  <a:schemeClr val="tx1"/>
                </a:solidFill>
              </a:rPr>
              <a:t>plano</a:t>
            </a:r>
            <a:r>
              <a:rPr lang="en-US" dirty="0">
                <a:solidFill>
                  <a:schemeClr val="tx1"/>
                </a:solidFill>
              </a:rPr>
              <a:t> valgus)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Enthesopathy is common- Achilles tendinopathy, Posterior Tibial tendinopathy, Plantar </a:t>
            </a:r>
            <a:r>
              <a:rPr lang="en-US" dirty="0" err="1">
                <a:solidFill>
                  <a:schemeClr val="tx1"/>
                </a:solidFill>
              </a:rPr>
              <a:t>Fascitis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Nail changes -pitting, lyses, Differential diagnoses from mycosis by sampling and laboratory testing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>
              <a:buFont typeface="Arial" charset="0"/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600200"/>
            <a:ext cx="2783589" cy="211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23164-3B52-2525-400A-0C209316B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42" y="624110"/>
            <a:ext cx="7221905" cy="1004690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PSA – Our Role</a:t>
            </a:r>
            <a:endParaRPr lang="en-MT" sz="44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914815B-268C-A84D-F1D3-023B5F4699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500368"/>
              </p:ext>
            </p:extLst>
          </p:nvPr>
        </p:nvGraphicFramePr>
        <p:xfrm>
          <a:off x="323528" y="1988840"/>
          <a:ext cx="8096571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1675237"/>
      </p:ext>
    </p:extLst>
  </p:cSld>
  <p:clrMapOvr>
    <a:masterClrMapping/>
  </p:clrMapOvr>
  <p:transition>
    <p:pull dir="d"/>
  </p:transition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7850</TotalTime>
  <Words>1162</Words>
  <Application>Microsoft Office PowerPoint</Application>
  <PresentationFormat>On-screen Show (4:3)</PresentationFormat>
  <Paragraphs>164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Google Sans</vt:lpstr>
      <vt:lpstr>Wingdings 3</vt:lpstr>
      <vt:lpstr>Wisp</vt:lpstr>
      <vt:lpstr>Rheumatology –  a Podiatrist’s perspective</vt:lpstr>
      <vt:lpstr>PowerPoint Presentation</vt:lpstr>
      <vt:lpstr>The podiatrist’s role</vt:lpstr>
      <vt:lpstr>Inflammatory arthritis - Joint damage is the main concern</vt:lpstr>
      <vt:lpstr>The foot in RA -Deformities</vt:lpstr>
      <vt:lpstr> The foot in RA- how can we help? </vt:lpstr>
      <vt:lpstr>The foot in RA</vt:lpstr>
      <vt:lpstr>Psoriatic arthritis and the Foot </vt:lpstr>
      <vt:lpstr>PSA – Our Role</vt:lpstr>
      <vt:lpstr>Connective tissue Disorders</vt:lpstr>
      <vt:lpstr>Fibromyalgia and Hypermobility</vt:lpstr>
      <vt:lpstr>Hypermobility </vt:lpstr>
      <vt:lpstr>Osteoarthritis</vt:lpstr>
      <vt:lpstr>Osteoporosis</vt:lpstr>
      <vt:lpstr>Appliances</vt:lpstr>
      <vt:lpstr>Orthotics</vt:lpstr>
      <vt:lpstr>Footwear </vt:lpstr>
      <vt:lpstr>Podiatry Rheumatology  Services</vt:lpstr>
      <vt:lpstr>References</vt:lpstr>
      <vt:lpstr>PowerPoint Presentation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Rheumatology update A podiatrist’s perspective</dc:title>
  <dc:creator>Valued Acer Customer</dc:creator>
  <cp:lastModifiedBy>danine bartolo</cp:lastModifiedBy>
  <cp:revision>82</cp:revision>
  <dcterms:created xsi:type="dcterms:W3CDTF">2013-10-24T13:07:40Z</dcterms:created>
  <dcterms:modified xsi:type="dcterms:W3CDTF">2024-02-28T15:50:50Z</dcterms:modified>
</cp:coreProperties>
</file>