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1"/>
  </p:sldMasterIdLst>
  <p:notesMasterIdLst>
    <p:notesMasterId r:id="rId45"/>
  </p:notesMasterIdLst>
  <p:handoutMasterIdLst>
    <p:handoutMasterId r:id="rId46"/>
  </p:handoutMasterIdLst>
  <p:sldIdLst>
    <p:sldId id="330" r:id="rId2"/>
    <p:sldId id="387" r:id="rId3"/>
    <p:sldId id="386" r:id="rId4"/>
    <p:sldId id="352" r:id="rId5"/>
    <p:sldId id="355" r:id="rId6"/>
    <p:sldId id="314" r:id="rId7"/>
    <p:sldId id="315" r:id="rId8"/>
    <p:sldId id="376" r:id="rId9"/>
    <p:sldId id="275" r:id="rId10"/>
    <p:sldId id="276" r:id="rId11"/>
    <p:sldId id="278" r:id="rId12"/>
    <p:sldId id="277" r:id="rId13"/>
    <p:sldId id="281" r:id="rId14"/>
    <p:sldId id="279" r:id="rId15"/>
    <p:sldId id="270" r:id="rId16"/>
    <p:sldId id="271" r:id="rId17"/>
    <p:sldId id="272" r:id="rId18"/>
    <p:sldId id="268" r:id="rId19"/>
    <p:sldId id="269" r:id="rId20"/>
    <p:sldId id="265" r:id="rId21"/>
    <p:sldId id="266" r:id="rId22"/>
    <p:sldId id="273" r:id="rId23"/>
    <p:sldId id="274" r:id="rId24"/>
    <p:sldId id="289" r:id="rId25"/>
    <p:sldId id="282" r:id="rId26"/>
    <p:sldId id="284" r:id="rId27"/>
    <p:sldId id="285" r:id="rId28"/>
    <p:sldId id="286" r:id="rId29"/>
    <p:sldId id="287" r:id="rId30"/>
    <p:sldId id="288" r:id="rId31"/>
    <p:sldId id="290" r:id="rId32"/>
    <p:sldId id="291" r:id="rId33"/>
    <p:sldId id="293" r:id="rId34"/>
    <p:sldId id="292" r:id="rId35"/>
    <p:sldId id="295" r:id="rId36"/>
    <p:sldId id="294" r:id="rId37"/>
    <p:sldId id="297" r:id="rId38"/>
    <p:sldId id="296" r:id="rId39"/>
    <p:sldId id="381" r:id="rId40"/>
    <p:sldId id="371" r:id="rId41"/>
    <p:sldId id="382" r:id="rId42"/>
    <p:sldId id="383" r:id="rId43"/>
    <p:sldId id="385" r:id="rId44"/>
  </p:sldIdLst>
  <p:sldSz cx="9144000" cy="6858000" type="screen4x3"/>
  <p:notesSz cx="6858000" cy="91170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van PC" initials="IP" lastIdx="1" clrIdx="0">
    <p:extLst>
      <p:ext uri="{19B8F6BF-5375-455C-9EA6-DF929625EA0E}">
        <p15:presenceInfo xmlns:p15="http://schemas.microsoft.com/office/powerpoint/2012/main" userId="Ivan P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180A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647" autoAdjust="0"/>
  </p:normalViewPr>
  <p:slideViewPr>
    <p:cSldViewPr>
      <p:cViewPr varScale="1">
        <p:scale>
          <a:sx n="108" d="100"/>
          <a:sy n="108" d="100"/>
        </p:scale>
        <p:origin x="97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0226" name="Rectangle 2">
            <a:extLst>
              <a:ext uri="{FF2B5EF4-FFF2-40B4-BE49-F238E27FC236}">
                <a16:creationId xmlns:a16="http://schemas.microsoft.com/office/drawing/2014/main" id="{6B060294-561D-4B93-97DD-A507EFAE25BB}"/>
              </a:ext>
            </a:extLst>
          </p:cNvPr>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80227" name="Rectangle 3">
            <a:extLst>
              <a:ext uri="{FF2B5EF4-FFF2-40B4-BE49-F238E27FC236}">
                <a16:creationId xmlns:a16="http://schemas.microsoft.com/office/drawing/2014/main" id="{13F98701-8614-42F7-A361-F32ACEE0903B}"/>
              </a:ext>
            </a:extLst>
          </p:cNvPr>
          <p:cNvSpPr>
            <a:spLocks noGrp="1" noChangeArrowheads="1"/>
          </p:cNvSpPr>
          <p:nvPr>
            <p:ph type="dt" sz="quarter" idx="1"/>
          </p:nvPr>
        </p:nvSpPr>
        <p:spPr bwMode="auto">
          <a:xfrm>
            <a:off x="3884613"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80228" name="Rectangle 4">
            <a:extLst>
              <a:ext uri="{FF2B5EF4-FFF2-40B4-BE49-F238E27FC236}">
                <a16:creationId xmlns:a16="http://schemas.microsoft.com/office/drawing/2014/main" id="{2969F87B-6FEE-48DE-BD6F-4708D39759B8}"/>
              </a:ext>
            </a:extLst>
          </p:cNvPr>
          <p:cNvSpPr>
            <a:spLocks noGrp="1" noChangeArrowheads="1"/>
          </p:cNvSpPr>
          <p:nvPr>
            <p:ph type="ftr" sz="quarter" idx="2"/>
          </p:nvPr>
        </p:nvSpPr>
        <p:spPr bwMode="auto">
          <a:xfrm>
            <a:off x="0" y="8659813"/>
            <a:ext cx="2971800" cy="4556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80229" name="Rectangle 5">
            <a:extLst>
              <a:ext uri="{FF2B5EF4-FFF2-40B4-BE49-F238E27FC236}">
                <a16:creationId xmlns:a16="http://schemas.microsoft.com/office/drawing/2014/main" id="{53DE9D47-FCBE-4837-AB90-855B8C9DDD44}"/>
              </a:ext>
            </a:extLst>
          </p:cNvPr>
          <p:cNvSpPr>
            <a:spLocks noGrp="1" noChangeArrowheads="1"/>
          </p:cNvSpPr>
          <p:nvPr>
            <p:ph type="sldNum" sz="quarter" idx="3"/>
          </p:nvPr>
        </p:nvSpPr>
        <p:spPr bwMode="auto">
          <a:xfrm>
            <a:off x="3884613" y="8659813"/>
            <a:ext cx="2971800" cy="4556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8ED71AB-2F08-4A89-9AC8-7023D95F2677}" type="slidenum">
              <a:rPr lang="en-US" altLang="en-MT"/>
              <a:pPr>
                <a:defRPr/>
              </a:pPr>
              <a:t>‹#›</a:t>
            </a:fld>
            <a:endParaRPr lang="en-US" altLang="en-MT"/>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A51F35A6-DC24-416B-B88F-23CBE9B860EE}"/>
              </a:ext>
            </a:extLst>
          </p:cNvPr>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18787" name="Rectangle 3">
            <a:extLst>
              <a:ext uri="{FF2B5EF4-FFF2-40B4-BE49-F238E27FC236}">
                <a16:creationId xmlns:a16="http://schemas.microsoft.com/office/drawing/2014/main" id="{93B141DC-E10F-41C6-B4A4-C1ACF59A3EC7}"/>
              </a:ext>
            </a:extLst>
          </p:cNvPr>
          <p:cNvSpPr>
            <a:spLocks noGrp="1" noChangeArrowheads="1"/>
          </p:cNvSpPr>
          <p:nvPr>
            <p:ph type="dt" idx="1"/>
          </p:nvPr>
        </p:nvSpPr>
        <p:spPr bwMode="auto">
          <a:xfrm>
            <a:off x="3884613"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076" name="Rectangle 4">
            <a:extLst>
              <a:ext uri="{FF2B5EF4-FFF2-40B4-BE49-F238E27FC236}">
                <a16:creationId xmlns:a16="http://schemas.microsoft.com/office/drawing/2014/main" id="{22FE072F-CA15-4AE3-A3DC-E25D7D280A07}"/>
              </a:ext>
            </a:extLst>
          </p:cNvPr>
          <p:cNvSpPr>
            <a:spLocks noGrp="1" noRot="1" noChangeAspect="1" noChangeArrowheads="1" noTextEdit="1"/>
          </p:cNvSpPr>
          <p:nvPr>
            <p:ph type="sldImg" idx="2"/>
          </p:nvPr>
        </p:nvSpPr>
        <p:spPr bwMode="auto">
          <a:xfrm>
            <a:off x="1150938" y="684213"/>
            <a:ext cx="4557712" cy="3417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9" name="Rectangle 5">
            <a:extLst>
              <a:ext uri="{FF2B5EF4-FFF2-40B4-BE49-F238E27FC236}">
                <a16:creationId xmlns:a16="http://schemas.microsoft.com/office/drawing/2014/main" id="{D14F9417-DDE8-40B1-ADB9-9816F80E64F4}"/>
              </a:ext>
            </a:extLst>
          </p:cNvPr>
          <p:cNvSpPr>
            <a:spLocks noGrp="1" noChangeArrowheads="1"/>
          </p:cNvSpPr>
          <p:nvPr>
            <p:ph type="body" sz="quarter" idx="3"/>
          </p:nvPr>
        </p:nvSpPr>
        <p:spPr bwMode="auto">
          <a:xfrm>
            <a:off x="685800" y="4330700"/>
            <a:ext cx="5486400" cy="4102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8790" name="Rectangle 6">
            <a:extLst>
              <a:ext uri="{FF2B5EF4-FFF2-40B4-BE49-F238E27FC236}">
                <a16:creationId xmlns:a16="http://schemas.microsoft.com/office/drawing/2014/main" id="{A2B230F8-558A-40F3-A5FE-B008A7030238}"/>
              </a:ext>
            </a:extLst>
          </p:cNvPr>
          <p:cNvSpPr>
            <a:spLocks noGrp="1" noChangeArrowheads="1"/>
          </p:cNvSpPr>
          <p:nvPr>
            <p:ph type="ftr" sz="quarter" idx="4"/>
          </p:nvPr>
        </p:nvSpPr>
        <p:spPr bwMode="auto">
          <a:xfrm>
            <a:off x="0" y="8659813"/>
            <a:ext cx="2971800" cy="4556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18791" name="Rectangle 7">
            <a:extLst>
              <a:ext uri="{FF2B5EF4-FFF2-40B4-BE49-F238E27FC236}">
                <a16:creationId xmlns:a16="http://schemas.microsoft.com/office/drawing/2014/main" id="{2C18EE7B-F239-4AE6-B8DC-620F0F57AB7D}"/>
              </a:ext>
            </a:extLst>
          </p:cNvPr>
          <p:cNvSpPr>
            <a:spLocks noGrp="1" noChangeArrowheads="1"/>
          </p:cNvSpPr>
          <p:nvPr>
            <p:ph type="sldNum" sz="quarter" idx="5"/>
          </p:nvPr>
        </p:nvSpPr>
        <p:spPr bwMode="auto">
          <a:xfrm>
            <a:off x="3884613" y="8659813"/>
            <a:ext cx="2971800" cy="4556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453CEFE-BDDD-456E-9ACC-01FEAF1E7D89}" type="slidenum">
              <a:rPr lang="en-US" altLang="en-MT"/>
              <a:pPr>
                <a:defRPr/>
              </a:pPr>
              <a:t>‹#›</a:t>
            </a:fld>
            <a:endParaRPr lang="en-US" altLang="en-M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E5BCF34F-7EF4-48AD-AEC6-A1008CBB93B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8DF9FCF-7A33-4495-A86C-971C60C74616}" type="slidenum">
              <a:rPr lang="en-US" altLang="en-MT" smtClean="0"/>
              <a:pPr/>
              <a:t>1</a:t>
            </a:fld>
            <a:endParaRPr lang="en-US" altLang="en-MT"/>
          </a:p>
        </p:txBody>
      </p:sp>
      <p:sp>
        <p:nvSpPr>
          <p:cNvPr id="6147" name="Rectangle 2">
            <a:extLst>
              <a:ext uri="{FF2B5EF4-FFF2-40B4-BE49-F238E27FC236}">
                <a16:creationId xmlns:a16="http://schemas.microsoft.com/office/drawing/2014/main" id="{FD2AB955-DFA4-4E15-8690-086F3B9BB7A8}"/>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BAF5C5DD-6173-4760-9B26-B5EF8FF84D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MT" altLang="en-MT">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Beighton</a:t>
            </a:r>
            <a:r>
              <a:rPr lang="en-GB" dirty="0"/>
              <a:t> score explain</a:t>
            </a:r>
          </a:p>
        </p:txBody>
      </p:sp>
      <p:sp>
        <p:nvSpPr>
          <p:cNvPr id="4" name="Slide Number Placeholder 3"/>
          <p:cNvSpPr>
            <a:spLocks noGrp="1"/>
          </p:cNvSpPr>
          <p:nvPr>
            <p:ph type="sldNum" sz="quarter" idx="10"/>
          </p:nvPr>
        </p:nvSpPr>
        <p:spPr/>
        <p:txBody>
          <a:bodyPr/>
          <a:lstStyle/>
          <a:p>
            <a:fld id="{D82881B2-62C3-4E25-BA18-28961845DB47}" type="slidenum">
              <a:rPr lang="en-GB" smtClean="0"/>
              <a:t>19</a:t>
            </a:fld>
            <a:endParaRPr lang="en-GB"/>
          </a:p>
        </p:txBody>
      </p:sp>
    </p:spTree>
    <p:extLst>
      <p:ext uri="{BB962C8B-B14F-4D97-AF65-F5344CB8AC3E}">
        <p14:creationId xmlns:p14="http://schemas.microsoft.com/office/powerpoint/2010/main" val="3376478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Ugih</a:t>
            </a:r>
            <a:r>
              <a:rPr lang="en-GB" dirty="0"/>
              <a:t> </a:t>
            </a:r>
            <a:r>
              <a:rPr lang="en-GB" dirty="0" err="1"/>
              <a:t>flarqub</a:t>
            </a:r>
            <a:r>
              <a:rPr lang="en-GB" baseline="0" dirty="0"/>
              <a:t> </a:t>
            </a:r>
            <a:r>
              <a:rPr lang="en-GB" baseline="0" dirty="0" err="1"/>
              <a:t>komuni</a:t>
            </a:r>
            <a:r>
              <a:rPr lang="en-GB" baseline="0" dirty="0"/>
              <a:t> </a:t>
            </a:r>
            <a:r>
              <a:rPr lang="en-GB" baseline="0" dirty="0" err="1"/>
              <a:t>iktar</a:t>
            </a:r>
            <a:r>
              <a:rPr lang="en-GB" baseline="0" dirty="0"/>
              <a:t> fil boys </a:t>
            </a:r>
            <a:r>
              <a:rPr lang="en-GB" baseline="0" dirty="0" err="1"/>
              <a:t>milli</a:t>
            </a:r>
            <a:r>
              <a:rPr lang="en-GB" baseline="0" dirty="0"/>
              <a:t> girls</a:t>
            </a:r>
          </a:p>
          <a:p>
            <a:r>
              <a:rPr lang="en-GB" baseline="0" dirty="0" err="1"/>
              <a:t>Jitwalu</a:t>
            </a:r>
            <a:r>
              <a:rPr lang="en-GB" baseline="0" dirty="0"/>
              <a:t> </a:t>
            </a:r>
            <a:r>
              <a:rPr lang="en-GB" baseline="0" dirty="0" err="1"/>
              <a:t>fdaqqa</a:t>
            </a:r>
            <a:endParaRPr lang="en-GB" dirty="0"/>
          </a:p>
        </p:txBody>
      </p:sp>
      <p:sp>
        <p:nvSpPr>
          <p:cNvPr id="4" name="Slide Number Placeholder 3"/>
          <p:cNvSpPr>
            <a:spLocks noGrp="1"/>
          </p:cNvSpPr>
          <p:nvPr>
            <p:ph type="sldNum" sz="quarter" idx="10"/>
          </p:nvPr>
        </p:nvSpPr>
        <p:spPr/>
        <p:txBody>
          <a:bodyPr/>
          <a:lstStyle/>
          <a:p>
            <a:fld id="{D82881B2-62C3-4E25-BA18-28961845DB47}" type="slidenum">
              <a:rPr lang="en-GB" smtClean="0"/>
              <a:t>20</a:t>
            </a:fld>
            <a:endParaRPr lang="en-GB"/>
          </a:p>
        </p:txBody>
      </p:sp>
    </p:spTree>
    <p:extLst>
      <p:ext uri="{BB962C8B-B14F-4D97-AF65-F5344CB8AC3E}">
        <p14:creationId xmlns:p14="http://schemas.microsoft.com/office/powerpoint/2010/main" val="960527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Fattur</a:t>
            </a:r>
            <a:r>
              <a:rPr lang="en-GB" dirty="0"/>
              <a:t> </a:t>
            </a:r>
            <a:r>
              <a:rPr lang="en-GB" dirty="0" err="1"/>
              <a:t>ereditarju</a:t>
            </a:r>
            <a:r>
              <a:rPr lang="en-GB" baseline="0" dirty="0"/>
              <a:t> </a:t>
            </a:r>
            <a:r>
              <a:rPr lang="en-GB" baseline="0" dirty="0" err="1"/>
              <a:t>jew</a:t>
            </a:r>
            <a:r>
              <a:rPr lang="en-GB" baseline="0" dirty="0"/>
              <a:t> </a:t>
            </a:r>
            <a:r>
              <a:rPr lang="en-GB" baseline="0" dirty="0" err="1"/>
              <a:t>ukoll</a:t>
            </a:r>
            <a:r>
              <a:rPr lang="en-GB" baseline="0" dirty="0"/>
              <a:t> </a:t>
            </a:r>
            <a:r>
              <a:rPr lang="en-GB" baseline="0" dirty="0" err="1"/>
              <a:t>minn</a:t>
            </a:r>
            <a:r>
              <a:rPr lang="en-GB" baseline="0" dirty="0"/>
              <a:t> </a:t>
            </a:r>
            <a:r>
              <a:rPr lang="en-GB" baseline="0" dirty="0" err="1"/>
              <a:t>hafan</a:t>
            </a:r>
            <a:r>
              <a:rPr lang="en-GB" baseline="0" dirty="0"/>
              <a:t> </a:t>
            </a:r>
            <a:r>
              <a:rPr lang="en-GB" baseline="0" dirty="0" err="1"/>
              <a:t>pressjoni</a:t>
            </a:r>
            <a:r>
              <a:rPr lang="en-GB" baseline="0" dirty="0"/>
              <a:t> </a:t>
            </a:r>
            <a:r>
              <a:rPr lang="en-GB" baseline="0" dirty="0" err="1"/>
              <a:t>fuq</a:t>
            </a:r>
            <a:r>
              <a:rPr lang="en-GB" baseline="0" dirty="0"/>
              <a:t> </a:t>
            </a:r>
            <a:r>
              <a:rPr lang="en-GB" baseline="0" dirty="0" err="1"/>
              <a:t>suba</a:t>
            </a:r>
            <a:r>
              <a:rPr lang="en-GB" baseline="0" dirty="0"/>
              <a:t> </a:t>
            </a:r>
            <a:r>
              <a:rPr lang="en-GB" baseline="0" dirty="0" err="1"/>
              <a:t>il</a:t>
            </a:r>
            <a:r>
              <a:rPr lang="en-GB" baseline="0" dirty="0"/>
              <a:t> </a:t>
            </a:r>
            <a:r>
              <a:rPr lang="en-GB" baseline="0" dirty="0" err="1"/>
              <a:t>kbir</a:t>
            </a:r>
            <a:r>
              <a:rPr lang="en-GB" baseline="0" dirty="0"/>
              <a:t> </a:t>
            </a:r>
            <a:r>
              <a:rPr lang="en-GB" baseline="0" dirty="0" err="1"/>
              <a:t>jew</a:t>
            </a:r>
            <a:r>
              <a:rPr lang="en-GB" baseline="0" dirty="0"/>
              <a:t> </a:t>
            </a:r>
            <a:r>
              <a:rPr lang="en-GB" baseline="0" dirty="0" err="1"/>
              <a:t>certu</a:t>
            </a:r>
            <a:r>
              <a:rPr lang="en-GB" baseline="0" dirty="0"/>
              <a:t> </a:t>
            </a:r>
            <a:r>
              <a:rPr lang="en-GB" baseline="0" dirty="0" err="1"/>
              <a:t>strutturi</a:t>
            </a:r>
            <a:r>
              <a:rPr lang="en-GB" baseline="0" dirty="0"/>
              <a:t> </a:t>
            </a:r>
            <a:r>
              <a:rPr lang="en-GB" baseline="0" dirty="0" err="1"/>
              <a:t>ohra</a:t>
            </a:r>
            <a:r>
              <a:rPr lang="en-GB" baseline="0" dirty="0"/>
              <a:t> fi </a:t>
            </a:r>
            <a:r>
              <a:rPr lang="en-GB" baseline="0" dirty="0" err="1"/>
              <a:t>saqajn</a:t>
            </a:r>
            <a:r>
              <a:rPr lang="en-GB" baseline="0" dirty="0"/>
              <a:t> ma </a:t>
            </a:r>
            <a:r>
              <a:rPr lang="en-GB" baseline="0" dirty="0" err="1"/>
              <a:t>jahdmux</a:t>
            </a:r>
            <a:r>
              <a:rPr lang="en-GB" baseline="0" dirty="0"/>
              <a:t> sew</a:t>
            </a:r>
            <a:endParaRPr lang="en-GB" dirty="0"/>
          </a:p>
        </p:txBody>
      </p:sp>
      <p:sp>
        <p:nvSpPr>
          <p:cNvPr id="4" name="Slide Number Placeholder 3"/>
          <p:cNvSpPr>
            <a:spLocks noGrp="1"/>
          </p:cNvSpPr>
          <p:nvPr>
            <p:ph type="sldNum" sz="quarter" idx="10"/>
          </p:nvPr>
        </p:nvSpPr>
        <p:spPr/>
        <p:txBody>
          <a:bodyPr/>
          <a:lstStyle/>
          <a:p>
            <a:fld id="{D82881B2-62C3-4E25-BA18-28961845DB47}" type="slidenum">
              <a:rPr lang="en-GB" smtClean="0"/>
              <a:t>22</a:t>
            </a:fld>
            <a:endParaRPr lang="en-GB"/>
          </a:p>
        </p:txBody>
      </p:sp>
    </p:spTree>
    <p:extLst>
      <p:ext uri="{BB962C8B-B14F-4D97-AF65-F5344CB8AC3E}">
        <p14:creationId xmlns:p14="http://schemas.microsoft.com/office/powerpoint/2010/main" val="3607087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Kaz</a:t>
            </a:r>
            <a:r>
              <a:rPr lang="en-GB" dirty="0"/>
              <a:t> </a:t>
            </a:r>
            <a:r>
              <a:rPr lang="en-GB" dirty="0" err="1"/>
              <a:t>wiehed</a:t>
            </a:r>
            <a:r>
              <a:rPr lang="en-GB" dirty="0"/>
              <a:t> ta Eczema li </a:t>
            </a:r>
            <a:r>
              <a:rPr lang="en-GB" dirty="0" err="1"/>
              <a:t>kien</a:t>
            </a:r>
            <a:r>
              <a:rPr lang="en-GB" dirty="0"/>
              <a:t> </a:t>
            </a:r>
            <a:r>
              <a:rPr lang="en-GB" dirty="0" err="1"/>
              <a:t>ukoll</a:t>
            </a:r>
            <a:r>
              <a:rPr lang="en-GB" dirty="0"/>
              <a:t> </a:t>
            </a:r>
            <a:r>
              <a:rPr lang="en-GB" dirty="0" err="1"/>
              <a:t>assocjat</a:t>
            </a:r>
            <a:r>
              <a:rPr lang="en-GB" dirty="0"/>
              <a:t> ma dermatitis. </a:t>
            </a:r>
            <a:r>
              <a:rPr lang="en-GB" dirty="0" err="1"/>
              <a:t>Kien</a:t>
            </a:r>
            <a:r>
              <a:rPr lang="en-GB" dirty="0"/>
              <a:t> fil </a:t>
            </a:r>
            <a:r>
              <a:rPr lang="en-GB" dirty="0" err="1"/>
              <a:t>ginnastika</a:t>
            </a:r>
            <a:r>
              <a:rPr lang="en-GB" dirty="0"/>
              <a:t>.</a:t>
            </a:r>
            <a:r>
              <a:rPr lang="en-GB" baseline="0" dirty="0"/>
              <a:t> </a:t>
            </a:r>
            <a:r>
              <a:rPr lang="en-GB" baseline="0" dirty="0" err="1"/>
              <a:t>Jikkontribbwixxi</a:t>
            </a:r>
            <a:r>
              <a:rPr lang="en-GB" baseline="0" dirty="0"/>
              <a:t> </a:t>
            </a:r>
            <a:r>
              <a:rPr lang="en-GB" baseline="0" dirty="0" err="1"/>
              <a:t>wkoll</a:t>
            </a:r>
            <a:r>
              <a:rPr lang="en-GB" baseline="0" dirty="0"/>
              <a:t> </a:t>
            </a:r>
            <a:r>
              <a:rPr lang="en-GB" baseline="0" dirty="0" err="1"/>
              <a:t>anke</a:t>
            </a:r>
            <a:r>
              <a:rPr lang="en-GB" baseline="0" dirty="0"/>
              <a:t> </a:t>
            </a:r>
            <a:r>
              <a:rPr lang="en-GB" baseline="0" dirty="0" err="1"/>
              <a:t>listat</a:t>
            </a:r>
            <a:r>
              <a:rPr lang="en-GB" baseline="0" dirty="0"/>
              <a:t> </a:t>
            </a:r>
            <a:r>
              <a:rPr lang="en-GB" baseline="0" dirty="0" err="1"/>
              <a:t>tal</a:t>
            </a:r>
            <a:r>
              <a:rPr lang="en-GB" baseline="0" dirty="0"/>
              <a:t> </a:t>
            </a:r>
            <a:r>
              <a:rPr lang="en-GB" baseline="0" dirty="0" err="1"/>
              <a:t>gilda</a:t>
            </a:r>
            <a:r>
              <a:rPr lang="en-GB" baseline="0" dirty="0"/>
              <a:t> </a:t>
            </a:r>
            <a:r>
              <a:rPr lang="en-GB" baseline="0" dirty="0" err="1"/>
              <a:t>kemm</a:t>
            </a:r>
            <a:r>
              <a:rPr lang="en-GB" baseline="0" dirty="0"/>
              <a:t> </a:t>
            </a:r>
            <a:r>
              <a:rPr lang="en-GB" baseline="0" dirty="0" err="1"/>
              <a:t>tixxotta</a:t>
            </a:r>
            <a:r>
              <a:rPr lang="en-GB" baseline="0" dirty="0"/>
              <a:t> u </a:t>
            </a:r>
            <a:r>
              <a:rPr lang="en-GB" baseline="0" dirty="0" err="1"/>
              <a:t>kemm</a:t>
            </a:r>
            <a:r>
              <a:rPr lang="en-GB" baseline="0" dirty="0"/>
              <a:t> </a:t>
            </a:r>
            <a:r>
              <a:rPr lang="en-GB" baseline="0" dirty="0" err="1"/>
              <a:t>tinqasam</a:t>
            </a:r>
            <a:r>
              <a:rPr lang="en-GB" baseline="0" dirty="0"/>
              <a:t> </a:t>
            </a:r>
          </a:p>
          <a:p>
            <a:r>
              <a:rPr lang="en-GB" baseline="0" dirty="0" err="1"/>
              <a:t>Ghaliex</a:t>
            </a:r>
            <a:r>
              <a:rPr lang="en-GB" baseline="0" dirty="0"/>
              <a:t> </a:t>
            </a:r>
            <a:r>
              <a:rPr lang="en-GB" baseline="0" dirty="0" err="1"/>
              <a:t>lisport</a:t>
            </a:r>
            <a:r>
              <a:rPr lang="en-GB" baseline="0" dirty="0"/>
              <a:t> </a:t>
            </a:r>
            <a:r>
              <a:rPr lang="en-GB" baseline="0" dirty="0" err="1"/>
              <a:t>huwa</a:t>
            </a:r>
            <a:r>
              <a:rPr lang="en-GB" baseline="0" dirty="0"/>
              <a:t> </a:t>
            </a:r>
            <a:r>
              <a:rPr lang="en-GB" baseline="0" dirty="0" err="1"/>
              <a:t>bla</a:t>
            </a:r>
            <a:r>
              <a:rPr lang="en-GB" baseline="0" dirty="0"/>
              <a:t> </a:t>
            </a:r>
            <a:r>
              <a:rPr lang="en-GB" baseline="0" dirty="0" err="1"/>
              <a:t>ilquh</a:t>
            </a:r>
            <a:r>
              <a:rPr lang="en-GB" baseline="0" dirty="0"/>
              <a:t> </a:t>
            </a:r>
            <a:r>
              <a:rPr lang="en-GB" baseline="0" dirty="0" err="1"/>
              <a:t>hafjin</a:t>
            </a:r>
            <a:r>
              <a:rPr lang="en-GB" baseline="0" dirty="0"/>
              <a:t> so </a:t>
            </a:r>
            <a:r>
              <a:rPr lang="en-GB" baseline="0" dirty="0" err="1"/>
              <a:t>tkun</a:t>
            </a:r>
            <a:r>
              <a:rPr lang="en-GB" baseline="0" dirty="0"/>
              <a:t> </a:t>
            </a:r>
            <a:r>
              <a:rPr lang="en-GB" baseline="0" dirty="0" err="1"/>
              <a:t>iktar</a:t>
            </a:r>
            <a:r>
              <a:rPr lang="en-GB" baseline="0" dirty="0"/>
              <a:t> </a:t>
            </a:r>
            <a:r>
              <a:rPr lang="en-GB" baseline="0" dirty="0" err="1"/>
              <a:t>fastidjuza</a:t>
            </a:r>
            <a:endParaRPr lang="en-GB" dirty="0"/>
          </a:p>
        </p:txBody>
      </p:sp>
      <p:sp>
        <p:nvSpPr>
          <p:cNvPr id="4" name="Slide Number Placeholder 3"/>
          <p:cNvSpPr>
            <a:spLocks noGrp="1"/>
          </p:cNvSpPr>
          <p:nvPr>
            <p:ph type="sldNum" sz="quarter" idx="10"/>
          </p:nvPr>
        </p:nvSpPr>
        <p:spPr/>
        <p:txBody>
          <a:bodyPr/>
          <a:lstStyle/>
          <a:p>
            <a:fld id="{D82881B2-62C3-4E25-BA18-28961845DB47}" type="slidenum">
              <a:rPr lang="en-GB" smtClean="0"/>
              <a:t>26</a:t>
            </a:fld>
            <a:endParaRPr lang="en-GB"/>
          </a:p>
        </p:txBody>
      </p:sp>
    </p:spTree>
    <p:extLst>
      <p:ext uri="{BB962C8B-B14F-4D97-AF65-F5344CB8AC3E}">
        <p14:creationId xmlns:p14="http://schemas.microsoft.com/office/powerpoint/2010/main" val="3525268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Moffa</a:t>
            </a:r>
            <a:r>
              <a:rPr lang="en-GB" dirty="0"/>
              <a:t> fi </a:t>
            </a:r>
            <a:r>
              <a:rPr lang="en-GB" dirty="0" err="1"/>
              <a:t>saqajn</a:t>
            </a:r>
            <a:r>
              <a:rPr lang="en-GB" dirty="0"/>
              <a:t>. </a:t>
            </a:r>
            <a:r>
              <a:rPr lang="en-GB" dirty="0" err="1"/>
              <a:t>Sibni</a:t>
            </a:r>
            <a:r>
              <a:rPr lang="en-GB" baseline="0" dirty="0"/>
              <a:t> 6 </a:t>
            </a:r>
            <a:r>
              <a:rPr lang="en-GB" baseline="0" dirty="0" err="1"/>
              <a:t>kazijit</a:t>
            </a:r>
            <a:r>
              <a:rPr lang="en-GB" baseline="0" dirty="0"/>
              <a:t> ta tinea </a:t>
            </a:r>
            <a:r>
              <a:rPr lang="en-GB" baseline="0" dirty="0" err="1"/>
              <a:t>pero</a:t>
            </a:r>
            <a:r>
              <a:rPr lang="en-GB" baseline="0" dirty="0"/>
              <a:t> </a:t>
            </a:r>
            <a:r>
              <a:rPr lang="en-GB" baseline="0" dirty="0" err="1"/>
              <a:t>lebda</a:t>
            </a:r>
            <a:r>
              <a:rPr lang="en-GB" baseline="0" dirty="0"/>
              <a:t> ta onychomycosis. </a:t>
            </a:r>
            <a:r>
              <a:rPr lang="en-GB" baseline="0" dirty="0" err="1"/>
              <a:t>Jista</a:t>
            </a:r>
            <a:r>
              <a:rPr lang="en-GB" baseline="0" dirty="0"/>
              <a:t> </a:t>
            </a:r>
            <a:r>
              <a:rPr lang="en-GB" baseline="0" dirty="0" err="1"/>
              <a:t>jkun</a:t>
            </a:r>
            <a:r>
              <a:rPr lang="en-GB" baseline="0" dirty="0"/>
              <a:t> </a:t>
            </a:r>
            <a:r>
              <a:rPr lang="en-GB" baseline="0" dirty="0" err="1"/>
              <a:t>ukol</a:t>
            </a:r>
            <a:r>
              <a:rPr lang="en-GB" baseline="0" dirty="0"/>
              <a:t> </a:t>
            </a:r>
            <a:r>
              <a:rPr lang="en-GB" baseline="0" dirty="0" err="1"/>
              <a:t>fatt</a:t>
            </a:r>
            <a:r>
              <a:rPr lang="en-GB" baseline="0" dirty="0"/>
              <a:t> li din </a:t>
            </a:r>
            <a:r>
              <a:rPr lang="en-GB" baseline="0" dirty="0" err="1"/>
              <a:t>kondizzjonjit</a:t>
            </a:r>
            <a:r>
              <a:rPr lang="en-GB" baseline="0" dirty="0"/>
              <a:t> </a:t>
            </a:r>
            <a:r>
              <a:rPr lang="en-GB" baseline="0" dirty="0" err="1"/>
              <a:t>taffetwa</a:t>
            </a:r>
            <a:r>
              <a:rPr lang="en-GB" baseline="0" dirty="0"/>
              <a:t> </a:t>
            </a:r>
            <a:r>
              <a:rPr lang="en-GB" baseline="0" dirty="0" err="1"/>
              <a:t>anke</a:t>
            </a:r>
            <a:r>
              <a:rPr lang="en-GB" baseline="0" dirty="0"/>
              <a:t> </a:t>
            </a:r>
            <a:r>
              <a:rPr lang="en-GB" baseline="0" dirty="0" err="1"/>
              <a:t>liktar</a:t>
            </a:r>
            <a:r>
              <a:rPr lang="en-GB" baseline="0" dirty="0"/>
              <a:t> </a:t>
            </a:r>
            <a:r>
              <a:rPr lang="en-GB" baseline="0" dirty="0" err="1"/>
              <a:t>nies</a:t>
            </a:r>
            <a:r>
              <a:rPr lang="en-GB" baseline="0" dirty="0"/>
              <a:t> </a:t>
            </a:r>
            <a:r>
              <a:rPr lang="en-GB" baseline="0" dirty="0" err="1"/>
              <a:t>kbar</a:t>
            </a:r>
            <a:r>
              <a:rPr lang="en-GB" baseline="0" dirty="0"/>
              <a:t> </a:t>
            </a:r>
            <a:r>
              <a:rPr lang="en-GB" baseline="0" dirty="0" err="1"/>
              <a:t>fleta</a:t>
            </a:r>
            <a:r>
              <a:rPr lang="en-GB" baseline="0" dirty="0"/>
              <a:t>. </a:t>
            </a:r>
            <a:endParaRPr lang="en-GB" dirty="0"/>
          </a:p>
        </p:txBody>
      </p:sp>
      <p:sp>
        <p:nvSpPr>
          <p:cNvPr id="4" name="Slide Number Placeholder 3"/>
          <p:cNvSpPr>
            <a:spLocks noGrp="1"/>
          </p:cNvSpPr>
          <p:nvPr>
            <p:ph type="sldNum" sz="quarter" idx="10"/>
          </p:nvPr>
        </p:nvSpPr>
        <p:spPr/>
        <p:txBody>
          <a:bodyPr/>
          <a:lstStyle/>
          <a:p>
            <a:fld id="{D82881B2-62C3-4E25-BA18-28961845DB47}" type="slidenum">
              <a:rPr lang="en-GB" smtClean="0"/>
              <a:t>27</a:t>
            </a:fld>
            <a:endParaRPr lang="en-GB"/>
          </a:p>
        </p:txBody>
      </p:sp>
    </p:spTree>
    <p:extLst>
      <p:ext uri="{BB962C8B-B14F-4D97-AF65-F5344CB8AC3E}">
        <p14:creationId xmlns:p14="http://schemas.microsoft.com/office/powerpoint/2010/main" val="2002343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Kif</a:t>
            </a:r>
            <a:r>
              <a:rPr lang="en-GB" dirty="0"/>
              <a:t> </a:t>
            </a:r>
            <a:r>
              <a:rPr lang="en-GB" dirty="0" err="1"/>
              <a:t>konna</a:t>
            </a:r>
            <a:r>
              <a:rPr lang="en-GB" dirty="0"/>
              <a:t> </a:t>
            </a:r>
            <a:r>
              <a:rPr lang="en-GB" dirty="0" err="1"/>
              <a:t>qed</a:t>
            </a:r>
            <a:r>
              <a:rPr lang="en-GB" dirty="0"/>
              <a:t> </a:t>
            </a:r>
            <a:r>
              <a:rPr lang="en-GB" dirty="0" err="1"/>
              <a:t>nejdu</a:t>
            </a:r>
            <a:r>
              <a:rPr lang="en-GB" dirty="0"/>
              <a:t> </a:t>
            </a:r>
            <a:r>
              <a:rPr lang="en-GB" dirty="0" err="1"/>
              <a:t>alkemm</a:t>
            </a:r>
            <a:r>
              <a:rPr lang="en-GB" dirty="0"/>
              <a:t> tinea </a:t>
            </a:r>
            <a:r>
              <a:rPr lang="en-GB" dirty="0" err="1"/>
              <a:t>pedis</a:t>
            </a:r>
            <a:r>
              <a:rPr lang="en-GB" dirty="0"/>
              <a:t> </a:t>
            </a:r>
            <a:r>
              <a:rPr lang="en-GB" dirty="0" err="1"/>
              <a:t>tista</a:t>
            </a:r>
            <a:r>
              <a:rPr lang="en-GB" dirty="0"/>
              <a:t> </a:t>
            </a:r>
            <a:r>
              <a:rPr lang="en-GB" dirty="0" err="1"/>
              <a:t>iggib</a:t>
            </a:r>
            <a:r>
              <a:rPr lang="en-GB" dirty="0"/>
              <a:t> </a:t>
            </a:r>
            <a:r>
              <a:rPr lang="en-GB" dirty="0" err="1"/>
              <a:t>funal</a:t>
            </a:r>
            <a:r>
              <a:rPr lang="en-GB" dirty="0"/>
              <a:t> nails </a:t>
            </a:r>
            <a:r>
              <a:rPr lang="en-GB" dirty="0" err="1"/>
              <a:t>fdin</a:t>
            </a:r>
            <a:r>
              <a:rPr lang="en-GB" baseline="0" dirty="0"/>
              <a:t> </a:t>
            </a:r>
            <a:r>
              <a:rPr lang="en-GB" baseline="0" dirty="0" err="1"/>
              <a:t>liskola</a:t>
            </a:r>
            <a:r>
              <a:rPr lang="en-GB" baseline="0" dirty="0"/>
              <a:t> ma </a:t>
            </a:r>
            <a:r>
              <a:rPr lang="en-GB" baseline="0" dirty="0" err="1"/>
              <a:t>sibna</a:t>
            </a:r>
            <a:r>
              <a:rPr lang="en-GB" baseline="0" dirty="0"/>
              <a:t> </a:t>
            </a:r>
            <a:r>
              <a:rPr lang="en-GB" baseline="0" dirty="0" err="1"/>
              <a:t>lebda</a:t>
            </a:r>
            <a:r>
              <a:rPr lang="en-GB" baseline="0" dirty="0"/>
              <a:t> </a:t>
            </a:r>
            <a:r>
              <a:rPr lang="en-GB" baseline="0" dirty="0" err="1"/>
              <a:t>kaz</a:t>
            </a:r>
            <a:r>
              <a:rPr lang="en-GB" baseline="0" dirty="0"/>
              <a:t> ta fungal nail. Ma </a:t>
            </a:r>
            <a:r>
              <a:rPr lang="en-GB" baseline="0" dirty="0" err="1"/>
              <a:t>jfissirx</a:t>
            </a:r>
            <a:r>
              <a:rPr lang="en-GB" baseline="0" dirty="0"/>
              <a:t> ma </a:t>
            </a:r>
            <a:r>
              <a:rPr lang="en-GB" baseline="0" dirty="0" err="1"/>
              <a:t>nisbux</a:t>
            </a:r>
            <a:r>
              <a:rPr lang="en-GB" baseline="0" dirty="0"/>
              <a:t> </a:t>
            </a:r>
            <a:r>
              <a:rPr lang="en-GB" baseline="0" dirty="0" err="1"/>
              <a:t>ghax</a:t>
            </a:r>
            <a:r>
              <a:rPr lang="en-GB" baseline="0" dirty="0"/>
              <a:t> </a:t>
            </a:r>
            <a:r>
              <a:rPr lang="en-GB" baseline="0" dirty="0" err="1"/>
              <a:t>kif</a:t>
            </a:r>
            <a:r>
              <a:rPr lang="en-GB" baseline="0" dirty="0"/>
              <a:t> </a:t>
            </a:r>
            <a:r>
              <a:rPr lang="en-GB" baseline="0" dirty="0" err="1"/>
              <a:t>qed</a:t>
            </a:r>
            <a:r>
              <a:rPr lang="en-GB" baseline="0" dirty="0"/>
              <a:t> </a:t>
            </a:r>
            <a:r>
              <a:rPr lang="en-GB" baseline="0" dirty="0" err="1"/>
              <a:t>naraw</a:t>
            </a:r>
            <a:r>
              <a:rPr lang="en-GB" baseline="0" dirty="0"/>
              <a:t> </a:t>
            </a:r>
            <a:r>
              <a:rPr lang="en-GB" baseline="0" dirty="0" err="1"/>
              <a:t>tajjeb</a:t>
            </a:r>
            <a:r>
              <a:rPr lang="en-GB" baseline="0" dirty="0"/>
              <a:t> </a:t>
            </a:r>
            <a:r>
              <a:rPr lang="en-GB" baseline="0" dirty="0" err="1"/>
              <a:t>anke</a:t>
            </a:r>
            <a:r>
              <a:rPr lang="en-GB" baseline="0" dirty="0"/>
              <a:t> </a:t>
            </a:r>
            <a:r>
              <a:rPr lang="en-GB" baseline="0" dirty="0" err="1"/>
              <a:t>licken</a:t>
            </a:r>
            <a:r>
              <a:rPr lang="en-GB" baseline="0" dirty="0"/>
              <a:t> </a:t>
            </a:r>
            <a:r>
              <a:rPr lang="en-GB" baseline="0" dirty="0" err="1"/>
              <a:t>daqqa</a:t>
            </a:r>
            <a:r>
              <a:rPr lang="en-GB" baseline="0" dirty="0"/>
              <a:t> </a:t>
            </a:r>
            <a:r>
              <a:rPr lang="en-GB" baseline="0" dirty="0" err="1"/>
              <a:t>tista</a:t>
            </a:r>
            <a:r>
              <a:rPr lang="en-GB" baseline="0" dirty="0"/>
              <a:t> </a:t>
            </a:r>
            <a:r>
              <a:rPr lang="en-GB" baseline="0" dirty="0" err="1"/>
              <a:t>tikkawza</a:t>
            </a:r>
            <a:r>
              <a:rPr lang="en-GB" baseline="0" dirty="0"/>
              <a:t> </a:t>
            </a:r>
            <a:r>
              <a:rPr lang="en-GB" baseline="0" dirty="0" err="1"/>
              <a:t>difer</a:t>
            </a:r>
            <a:r>
              <a:rPr lang="en-GB" baseline="0" dirty="0"/>
              <a:t> li </a:t>
            </a:r>
            <a:r>
              <a:rPr lang="en-GB" baseline="0" dirty="0" err="1"/>
              <a:t>jinqala</a:t>
            </a:r>
            <a:r>
              <a:rPr lang="en-GB" baseline="0" dirty="0"/>
              <a:t> u </a:t>
            </a:r>
            <a:r>
              <a:rPr lang="en-GB" baseline="0" dirty="0" err="1"/>
              <a:t>jimmoffa</a:t>
            </a:r>
            <a:endParaRPr lang="en-GB" dirty="0"/>
          </a:p>
        </p:txBody>
      </p:sp>
      <p:sp>
        <p:nvSpPr>
          <p:cNvPr id="4" name="Slide Number Placeholder 3"/>
          <p:cNvSpPr>
            <a:spLocks noGrp="1"/>
          </p:cNvSpPr>
          <p:nvPr>
            <p:ph type="sldNum" sz="quarter" idx="10"/>
          </p:nvPr>
        </p:nvSpPr>
        <p:spPr/>
        <p:txBody>
          <a:bodyPr/>
          <a:lstStyle/>
          <a:p>
            <a:fld id="{D82881B2-62C3-4E25-BA18-28961845DB47}" type="slidenum">
              <a:rPr lang="en-GB" smtClean="0"/>
              <a:t>29</a:t>
            </a:fld>
            <a:endParaRPr lang="en-GB"/>
          </a:p>
        </p:txBody>
      </p:sp>
    </p:spTree>
    <p:extLst>
      <p:ext uri="{BB962C8B-B14F-4D97-AF65-F5344CB8AC3E}">
        <p14:creationId xmlns:p14="http://schemas.microsoft.com/office/powerpoint/2010/main" val="119713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Ugih</a:t>
            </a:r>
            <a:r>
              <a:rPr lang="en-GB" dirty="0"/>
              <a:t> ta</a:t>
            </a:r>
            <a:r>
              <a:rPr lang="en-GB" baseline="0" dirty="0"/>
              <a:t> </a:t>
            </a:r>
            <a:r>
              <a:rPr lang="en-GB" baseline="0" dirty="0" err="1"/>
              <a:t>ras</a:t>
            </a:r>
            <a:r>
              <a:rPr lang="en-GB" baseline="0" dirty="0"/>
              <a:t> </a:t>
            </a:r>
            <a:r>
              <a:rPr lang="en-GB" baseline="0" dirty="0" err="1"/>
              <a:t>kif</a:t>
            </a:r>
            <a:r>
              <a:rPr lang="en-GB" baseline="0" dirty="0"/>
              <a:t> </a:t>
            </a:r>
            <a:r>
              <a:rPr lang="en-GB" baseline="0" dirty="0" err="1"/>
              <a:t>ukoll</a:t>
            </a:r>
            <a:r>
              <a:rPr lang="en-GB" baseline="0" dirty="0"/>
              <a:t> </a:t>
            </a:r>
            <a:r>
              <a:rPr lang="en-GB" baseline="0" dirty="0" err="1"/>
              <a:t>ugih</a:t>
            </a:r>
            <a:r>
              <a:rPr lang="en-GB" baseline="0" dirty="0"/>
              <a:t> fi </a:t>
            </a:r>
            <a:r>
              <a:rPr lang="en-GB" baseline="0" dirty="0" err="1"/>
              <a:t>saqajn</a:t>
            </a:r>
            <a:r>
              <a:rPr lang="en-GB" baseline="0" dirty="0"/>
              <a:t> </a:t>
            </a:r>
            <a:r>
              <a:rPr lang="en-GB" baseline="0" dirty="0">
                <a:sym typeface="Wingdings" panose="05000000000000000000" pitchFamily="2" charset="2"/>
              </a:rPr>
              <a:t> Warts </a:t>
            </a:r>
            <a:r>
              <a:rPr lang="en-GB" baseline="0" dirty="0" err="1">
                <a:sym typeface="Wingdings" panose="05000000000000000000" pitchFamily="2" charset="2"/>
              </a:rPr>
              <a:t>jew</a:t>
            </a:r>
            <a:r>
              <a:rPr lang="en-GB" baseline="0" dirty="0">
                <a:sym typeface="Wingdings" panose="05000000000000000000" pitchFamily="2" charset="2"/>
              </a:rPr>
              <a:t> </a:t>
            </a:r>
            <a:r>
              <a:rPr lang="en-GB" baseline="0" dirty="0" err="1">
                <a:sym typeface="Wingdings" panose="05000000000000000000" pitchFamily="2" charset="2"/>
              </a:rPr>
              <a:t>verrucas</a:t>
            </a:r>
            <a:r>
              <a:rPr lang="en-GB" baseline="0" dirty="0">
                <a:sym typeface="Wingdings" panose="05000000000000000000" pitchFamily="2" charset="2"/>
              </a:rPr>
              <a:t> </a:t>
            </a:r>
            <a:r>
              <a:rPr lang="en-GB" baseline="0" dirty="0" err="1">
                <a:sym typeface="Wingdings" panose="05000000000000000000" pitchFamily="2" charset="2"/>
              </a:rPr>
              <a:t>huma</a:t>
            </a:r>
            <a:r>
              <a:rPr lang="en-GB" baseline="0" dirty="0">
                <a:sym typeface="Wingdings" panose="05000000000000000000" pitchFamily="2" charset="2"/>
              </a:rPr>
              <a:t> </a:t>
            </a:r>
            <a:r>
              <a:rPr lang="en-GB" baseline="0" dirty="0" err="1">
                <a:sym typeface="Wingdings" panose="05000000000000000000" pitchFamily="2" charset="2"/>
              </a:rPr>
              <a:t>komuni</a:t>
            </a:r>
            <a:r>
              <a:rPr lang="en-GB" baseline="0" dirty="0">
                <a:sym typeface="Wingdings" panose="05000000000000000000" pitchFamily="2" charset="2"/>
              </a:rPr>
              <a:t> </a:t>
            </a:r>
            <a:r>
              <a:rPr lang="en-GB" baseline="0" dirty="0" err="1">
                <a:sym typeface="Wingdings" panose="05000000000000000000" pitchFamily="2" charset="2"/>
              </a:rPr>
              <a:t>hafna</a:t>
            </a:r>
            <a:r>
              <a:rPr lang="en-GB" baseline="0" dirty="0">
                <a:sym typeface="Wingdings" panose="05000000000000000000" pitchFamily="2" charset="2"/>
              </a:rPr>
              <a:t> u </a:t>
            </a:r>
            <a:r>
              <a:rPr lang="en-GB" baseline="0" dirty="0" err="1">
                <a:sym typeface="Wingdings" panose="05000000000000000000" pitchFamily="2" charset="2"/>
              </a:rPr>
              <a:t>alkemm</a:t>
            </a:r>
            <a:r>
              <a:rPr lang="en-GB" baseline="0" dirty="0">
                <a:sym typeface="Wingdings" panose="05000000000000000000" pitchFamily="2" charset="2"/>
              </a:rPr>
              <a:t> </a:t>
            </a:r>
            <a:r>
              <a:rPr lang="en-GB" baseline="0" dirty="0" err="1">
                <a:sym typeface="Wingdings" panose="05000000000000000000" pitchFamily="2" charset="2"/>
              </a:rPr>
              <a:t>jittihdu</a:t>
            </a:r>
            <a:r>
              <a:rPr lang="en-GB" baseline="0" dirty="0">
                <a:sym typeface="Wingdings" panose="05000000000000000000" pitchFamily="2" charset="2"/>
              </a:rPr>
              <a:t> 90% </a:t>
            </a:r>
            <a:r>
              <a:rPr lang="en-GB" baseline="0" dirty="0" err="1">
                <a:sym typeface="Wingdings" panose="05000000000000000000" pitchFamily="2" charset="2"/>
              </a:rPr>
              <a:t>dejjem</a:t>
            </a:r>
            <a:r>
              <a:rPr lang="en-GB" baseline="0" dirty="0">
                <a:sym typeface="Wingdings" panose="05000000000000000000" pitchFamily="2" charset="2"/>
              </a:rPr>
              <a:t> </a:t>
            </a:r>
            <a:r>
              <a:rPr lang="en-GB" baseline="0" dirty="0" err="1">
                <a:sym typeface="Wingdings" panose="05000000000000000000" pitchFamily="2" charset="2"/>
              </a:rPr>
              <a:t>ifiqu</a:t>
            </a:r>
            <a:r>
              <a:rPr lang="en-GB" baseline="0" dirty="0">
                <a:sym typeface="Wingdings" panose="05000000000000000000" pitchFamily="2" charset="2"/>
              </a:rPr>
              <a:t> bi </a:t>
            </a:r>
            <a:r>
              <a:rPr lang="en-GB" baseline="0" dirty="0" err="1">
                <a:sym typeface="Wingdings" panose="05000000000000000000" pitchFamily="2" charset="2"/>
              </a:rPr>
              <a:t>trattament</a:t>
            </a:r>
            <a:endParaRPr lang="en-GB" baseline="0" dirty="0">
              <a:sym typeface="Wingdings" panose="05000000000000000000" pitchFamily="2" charset="2"/>
            </a:endParaRPr>
          </a:p>
          <a:p>
            <a:r>
              <a:rPr lang="en-GB" baseline="0" dirty="0" err="1">
                <a:sym typeface="Wingdings" panose="05000000000000000000" pitchFamily="2" charset="2"/>
              </a:rPr>
              <a:t>Alekk</a:t>
            </a:r>
            <a:r>
              <a:rPr lang="en-GB" baseline="0" dirty="0">
                <a:sym typeface="Wingdings" panose="05000000000000000000" pitchFamily="2" charset="2"/>
              </a:rPr>
              <a:t> </a:t>
            </a:r>
            <a:r>
              <a:rPr lang="en-GB" baseline="0" dirty="0" err="1">
                <a:sym typeface="Wingdings" panose="05000000000000000000" pitchFamily="2" charset="2"/>
              </a:rPr>
              <a:t>limportanza</a:t>
            </a:r>
            <a:r>
              <a:rPr lang="en-GB" baseline="0" dirty="0">
                <a:sym typeface="Wingdings" panose="05000000000000000000" pitchFamily="2" charset="2"/>
              </a:rPr>
              <a:t> li </a:t>
            </a:r>
            <a:r>
              <a:rPr lang="en-GB" baseline="0" dirty="0" err="1">
                <a:sym typeface="Wingdings" panose="05000000000000000000" pitchFamily="2" charset="2"/>
              </a:rPr>
              <a:t>tilhaq</a:t>
            </a:r>
            <a:r>
              <a:rPr lang="en-GB" baseline="0" dirty="0">
                <a:sym typeface="Wingdings" panose="05000000000000000000" pitchFamily="2" charset="2"/>
              </a:rPr>
              <a:t> mill </a:t>
            </a:r>
            <a:r>
              <a:rPr lang="en-GB" baseline="0" dirty="0" err="1">
                <a:sym typeface="Wingdings" panose="05000000000000000000" pitchFamily="2" charset="2"/>
              </a:rPr>
              <a:t>bidu</a:t>
            </a:r>
            <a:r>
              <a:rPr lang="en-GB" baseline="0" dirty="0">
                <a:sym typeface="Wingdings" panose="05000000000000000000" pitchFamily="2" charset="2"/>
              </a:rPr>
              <a:t>. </a:t>
            </a:r>
            <a:r>
              <a:rPr lang="en-GB" baseline="0" dirty="0" err="1">
                <a:sym typeface="Wingdings" panose="05000000000000000000" pitchFamily="2" charset="2"/>
              </a:rPr>
              <a:t>Nista</a:t>
            </a:r>
            <a:r>
              <a:rPr lang="en-GB" baseline="0" dirty="0">
                <a:sym typeface="Wingdings" panose="05000000000000000000" pitchFamily="2" charset="2"/>
              </a:rPr>
              <a:t> </a:t>
            </a:r>
            <a:r>
              <a:rPr lang="en-GB" baseline="0" dirty="0" err="1">
                <a:sym typeface="Wingdings" panose="05000000000000000000" pitchFamily="2" charset="2"/>
              </a:rPr>
              <a:t>nejd</a:t>
            </a:r>
            <a:r>
              <a:rPr lang="en-GB" baseline="0" dirty="0">
                <a:sym typeface="Wingdings" panose="05000000000000000000" pitchFamily="2" charset="2"/>
              </a:rPr>
              <a:t> li clinic </a:t>
            </a:r>
            <a:r>
              <a:rPr lang="en-GB" baseline="0" dirty="0" err="1">
                <a:sym typeface="Wingdings" panose="05000000000000000000" pitchFamily="2" charset="2"/>
              </a:rPr>
              <a:t>qed</a:t>
            </a:r>
            <a:r>
              <a:rPr lang="en-GB" baseline="0" dirty="0">
                <a:sym typeface="Wingdings" panose="05000000000000000000" pitchFamily="2" charset="2"/>
              </a:rPr>
              <a:t> </a:t>
            </a:r>
            <a:r>
              <a:rPr lang="en-GB" baseline="0" dirty="0" err="1">
                <a:sym typeface="Wingdings" panose="05000000000000000000" pitchFamily="2" charset="2"/>
              </a:rPr>
              <a:t>quddiem</a:t>
            </a:r>
            <a:r>
              <a:rPr lang="en-GB" baseline="0" dirty="0">
                <a:sym typeface="Wingdings" panose="05000000000000000000" pitchFamily="2" charset="2"/>
              </a:rPr>
              <a:t> changing room u </a:t>
            </a:r>
            <a:r>
              <a:rPr lang="en-GB" baseline="0" dirty="0" err="1">
                <a:sym typeface="Wingdings" panose="05000000000000000000" pitchFamily="2" charset="2"/>
              </a:rPr>
              <a:t>il</a:t>
            </a:r>
            <a:r>
              <a:rPr lang="en-GB" baseline="0" dirty="0">
                <a:sym typeface="Wingdings" panose="05000000000000000000" pitchFamily="2" charset="2"/>
              </a:rPr>
              <a:t> </a:t>
            </a:r>
            <a:r>
              <a:rPr lang="en-GB" baseline="0" dirty="0" err="1">
                <a:sym typeface="Wingdings" panose="05000000000000000000" pitchFamily="2" charset="2"/>
              </a:rPr>
              <a:t>hin</a:t>
            </a:r>
            <a:r>
              <a:rPr lang="en-GB" baseline="0" dirty="0">
                <a:sym typeface="Wingdings" panose="05000000000000000000" pitchFamily="2" charset="2"/>
              </a:rPr>
              <a:t> li </a:t>
            </a:r>
            <a:r>
              <a:rPr lang="en-GB" baseline="0" dirty="0" err="1">
                <a:sym typeface="Wingdings" panose="05000000000000000000" pitchFamily="2" charset="2"/>
              </a:rPr>
              <a:t>nkun</a:t>
            </a:r>
            <a:r>
              <a:rPr lang="en-GB" baseline="0" dirty="0">
                <a:sym typeface="Wingdings" panose="05000000000000000000" pitchFamily="2" charset="2"/>
              </a:rPr>
              <a:t> </a:t>
            </a:r>
            <a:r>
              <a:rPr lang="en-GB" baseline="0" dirty="0" err="1">
                <a:sym typeface="Wingdings" panose="05000000000000000000" pitchFamily="2" charset="2"/>
              </a:rPr>
              <a:t>hawn</a:t>
            </a:r>
            <a:r>
              <a:rPr lang="en-GB" baseline="0" dirty="0">
                <a:sym typeface="Wingdings" panose="05000000000000000000" pitchFamily="2" charset="2"/>
              </a:rPr>
              <a:t> </a:t>
            </a:r>
            <a:r>
              <a:rPr lang="en-GB" baseline="0" dirty="0" err="1">
                <a:sym typeface="Wingdings" panose="05000000000000000000" pitchFamily="2" charset="2"/>
              </a:rPr>
              <a:t>dejjem</a:t>
            </a:r>
            <a:r>
              <a:rPr lang="en-GB" baseline="0" dirty="0">
                <a:sym typeface="Wingdings" panose="05000000000000000000" pitchFamily="2" charset="2"/>
              </a:rPr>
              <a:t> </a:t>
            </a:r>
            <a:r>
              <a:rPr lang="en-GB" baseline="0" dirty="0" err="1">
                <a:sym typeface="Wingdings" panose="05000000000000000000" pitchFamily="2" charset="2"/>
              </a:rPr>
              <a:t>tara</a:t>
            </a:r>
            <a:r>
              <a:rPr lang="en-GB" baseline="0" dirty="0">
                <a:sym typeface="Wingdings" panose="05000000000000000000" pitchFamily="2" charset="2"/>
              </a:rPr>
              <a:t> maids </a:t>
            </a:r>
            <a:r>
              <a:rPr lang="en-GB" baseline="0" dirty="0" err="1">
                <a:sym typeface="Wingdings" panose="05000000000000000000" pitchFamily="2" charset="2"/>
              </a:rPr>
              <a:t>dehlin</a:t>
            </a:r>
            <a:r>
              <a:rPr lang="en-GB" baseline="0" dirty="0">
                <a:sym typeface="Wingdings" panose="05000000000000000000" pitchFamily="2" charset="2"/>
              </a:rPr>
              <a:t> u </a:t>
            </a:r>
            <a:r>
              <a:rPr lang="en-GB" baseline="0" dirty="0" err="1">
                <a:sym typeface="Wingdings" panose="05000000000000000000" pitchFamily="2" charset="2"/>
              </a:rPr>
              <a:t>hergin</a:t>
            </a:r>
            <a:r>
              <a:rPr lang="en-GB" baseline="0" dirty="0">
                <a:sym typeface="Wingdings" panose="05000000000000000000" pitchFamily="2" charset="2"/>
              </a:rPr>
              <a:t> </a:t>
            </a:r>
            <a:r>
              <a:rPr lang="en-GB" baseline="0" dirty="0" err="1">
                <a:sym typeface="Wingdings" panose="05000000000000000000" pitchFamily="2" charset="2"/>
              </a:rPr>
              <a:t>inaddfu</a:t>
            </a:r>
            <a:r>
              <a:rPr lang="en-GB" baseline="0" dirty="0">
                <a:sym typeface="Wingdings" panose="05000000000000000000" pitchFamily="2" charset="2"/>
              </a:rPr>
              <a:t>.</a:t>
            </a:r>
          </a:p>
          <a:p>
            <a:r>
              <a:rPr lang="en-GB" baseline="0" dirty="0">
                <a:sym typeface="Wingdings" panose="05000000000000000000" pitchFamily="2" charset="2"/>
              </a:rPr>
              <a:t>Pero </a:t>
            </a:r>
            <a:r>
              <a:rPr lang="en-GB" baseline="0" dirty="0" err="1">
                <a:sym typeface="Wingdings" panose="05000000000000000000" pitchFamily="2" charset="2"/>
              </a:rPr>
              <a:t>il</a:t>
            </a:r>
            <a:r>
              <a:rPr lang="en-GB" baseline="0" dirty="0">
                <a:sym typeface="Wingdings" panose="05000000000000000000" pitchFamily="2" charset="2"/>
              </a:rPr>
              <a:t> </a:t>
            </a:r>
            <a:r>
              <a:rPr lang="en-GB" baseline="0" dirty="0" err="1">
                <a:sym typeface="Wingdings" panose="05000000000000000000" pitchFamily="2" charset="2"/>
              </a:rPr>
              <a:t>fatt</a:t>
            </a:r>
            <a:r>
              <a:rPr lang="en-GB" baseline="0" dirty="0">
                <a:sym typeface="Wingdings" panose="05000000000000000000" pitchFamily="2" charset="2"/>
              </a:rPr>
              <a:t> li shower, lockers, pools </a:t>
            </a:r>
            <a:r>
              <a:rPr lang="en-GB" baseline="0" dirty="0" err="1">
                <a:sym typeface="Wingdings" panose="05000000000000000000" pitchFamily="2" charset="2"/>
              </a:rPr>
              <a:t>huma</a:t>
            </a:r>
            <a:r>
              <a:rPr lang="en-GB" baseline="0" dirty="0">
                <a:sym typeface="Wingdings" panose="05000000000000000000" pitchFamily="2" charset="2"/>
              </a:rPr>
              <a:t> </a:t>
            </a:r>
            <a:r>
              <a:rPr lang="en-GB" baseline="0" dirty="0" err="1">
                <a:sym typeface="Wingdings" panose="05000000000000000000" pitchFamily="2" charset="2"/>
              </a:rPr>
              <a:t>communial</a:t>
            </a:r>
            <a:r>
              <a:rPr lang="en-GB" baseline="0" dirty="0">
                <a:sym typeface="Wingdings" panose="05000000000000000000" pitchFamily="2" charset="2"/>
              </a:rPr>
              <a:t> areas </a:t>
            </a:r>
            <a:r>
              <a:rPr lang="en-GB" baseline="0" dirty="0" err="1">
                <a:sym typeface="Wingdings" panose="05000000000000000000" pitchFamily="2" charset="2"/>
              </a:rPr>
              <a:t>dejjem</a:t>
            </a:r>
            <a:r>
              <a:rPr lang="en-GB" baseline="0" dirty="0">
                <a:sym typeface="Wingdings" panose="05000000000000000000" pitchFamily="2" charset="2"/>
              </a:rPr>
              <a:t> </a:t>
            </a:r>
            <a:r>
              <a:rPr lang="en-GB" baseline="0" dirty="0" err="1">
                <a:sym typeface="Wingdings" panose="05000000000000000000" pitchFamily="2" charset="2"/>
              </a:rPr>
              <a:t>jizdid</a:t>
            </a:r>
            <a:r>
              <a:rPr lang="en-GB" baseline="0" dirty="0">
                <a:sym typeface="Wingdings" panose="05000000000000000000" pitchFamily="2" charset="2"/>
              </a:rPr>
              <a:t> </a:t>
            </a:r>
            <a:r>
              <a:rPr lang="en-GB" baseline="0" dirty="0" err="1">
                <a:sym typeface="Wingdings" panose="05000000000000000000" pitchFamily="2" charset="2"/>
              </a:rPr>
              <a:t>riskju</a:t>
            </a:r>
            <a:r>
              <a:rPr lang="en-GB" baseline="0" dirty="0">
                <a:sym typeface="Wingdings" panose="05000000000000000000" pitchFamily="2" charset="2"/>
              </a:rPr>
              <a:t>.</a:t>
            </a:r>
          </a:p>
          <a:p>
            <a:r>
              <a:rPr lang="en-GB" baseline="0" dirty="0" err="1">
                <a:sym typeface="Wingdings" panose="05000000000000000000" pitchFamily="2" charset="2"/>
              </a:rPr>
              <a:t>Ukoll</a:t>
            </a:r>
            <a:r>
              <a:rPr lang="en-GB" baseline="0" dirty="0">
                <a:sym typeface="Wingdings" panose="05000000000000000000" pitchFamily="2" charset="2"/>
              </a:rPr>
              <a:t> incubation period 6 months</a:t>
            </a:r>
            <a:endParaRPr lang="en-GB" dirty="0"/>
          </a:p>
        </p:txBody>
      </p:sp>
      <p:sp>
        <p:nvSpPr>
          <p:cNvPr id="4" name="Slide Number Placeholder 3"/>
          <p:cNvSpPr>
            <a:spLocks noGrp="1"/>
          </p:cNvSpPr>
          <p:nvPr>
            <p:ph type="sldNum" sz="quarter" idx="10"/>
          </p:nvPr>
        </p:nvSpPr>
        <p:spPr/>
        <p:txBody>
          <a:bodyPr/>
          <a:lstStyle/>
          <a:p>
            <a:fld id="{D82881B2-62C3-4E25-BA18-28961845DB47}" type="slidenum">
              <a:rPr lang="en-GB" smtClean="0"/>
              <a:t>31</a:t>
            </a:fld>
            <a:endParaRPr lang="en-GB"/>
          </a:p>
        </p:txBody>
      </p:sp>
    </p:spTree>
    <p:extLst>
      <p:ext uri="{BB962C8B-B14F-4D97-AF65-F5344CB8AC3E}">
        <p14:creationId xmlns:p14="http://schemas.microsoft.com/office/powerpoint/2010/main" val="2803333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Hafna</a:t>
            </a:r>
            <a:r>
              <a:rPr lang="en-GB" dirty="0"/>
              <a:t> </a:t>
            </a:r>
            <a:r>
              <a:rPr lang="en-GB" dirty="0" err="1"/>
              <a:t>gharaq</a:t>
            </a:r>
            <a:r>
              <a:rPr lang="en-GB" dirty="0"/>
              <a:t> </a:t>
            </a:r>
            <a:r>
              <a:rPr lang="en-GB" dirty="0" err="1"/>
              <a:t>jista</a:t>
            </a:r>
            <a:r>
              <a:rPr lang="en-GB" dirty="0"/>
              <a:t> </a:t>
            </a:r>
            <a:r>
              <a:rPr lang="en-GB" dirty="0" err="1"/>
              <a:t>jaffetwa</a:t>
            </a:r>
            <a:r>
              <a:rPr lang="en-GB" dirty="0"/>
              <a:t> </a:t>
            </a:r>
            <a:r>
              <a:rPr lang="en-GB" dirty="0" err="1"/>
              <a:t>kemm</a:t>
            </a:r>
            <a:r>
              <a:rPr lang="en-GB" dirty="0"/>
              <a:t> </a:t>
            </a:r>
            <a:r>
              <a:rPr lang="en-GB" dirty="0" err="1"/>
              <a:t>fizikament</a:t>
            </a:r>
            <a:r>
              <a:rPr lang="en-GB" dirty="0"/>
              <a:t> u </a:t>
            </a:r>
            <a:r>
              <a:rPr lang="en-GB" dirty="0" err="1"/>
              <a:t>psikologikament</a:t>
            </a:r>
            <a:r>
              <a:rPr lang="en-GB" dirty="0"/>
              <a:t>. </a:t>
            </a:r>
            <a:r>
              <a:rPr lang="en-GB" dirty="0" err="1"/>
              <a:t>Anke</a:t>
            </a:r>
            <a:r>
              <a:rPr lang="en-GB" dirty="0"/>
              <a:t> </a:t>
            </a:r>
            <a:r>
              <a:rPr lang="en-GB" dirty="0" err="1"/>
              <a:t>flisport</a:t>
            </a:r>
            <a:r>
              <a:rPr lang="en-GB" dirty="0"/>
              <a:t> </a:t>
            </a:r>
            <a:r>
              <a:rPr lang="en-GB" dirty="0" err="1"/>
              <a:t>tista</a:t>
            </a:r>
            <a:r>
              <a:rPr lang="en-GB" dirty="0"/>
              <a:t> </a:t>
            </a:r>
            <a:r>
              <a:rPr lang="en-GB" dirty="0" err="1"/>
              <a:t>iggib</a:t>
            </a:r>
            <a:r>
              <a:rPr lang="en-GB" dirty="0"/>
              <a:t> </a:t>
            </a:r>
            <a:r>
              <a:rPr lang="en-GB" dirty="0" err="1"/>
              <a:t>infezzjonjit</a:t>
            </a:r>
            <a:r>
              <a:rPr lang="en-GB" dirty="0"/>
              <a:t> </a:t>
            </a:r>
            <a:r>
              <a:rPr lang="en-GB" dirty="0" err="1"/>
              <a:t>jew</a:t>
            </a:r>
            <a:r>
              <a:rPr lang="en-GB" dirty="0"/>
              <a:t> </a:t>
            </a:r>
            <a:r>
              <a:rPr lang="en-GB" dirty="0" err="1"/>
              <a:t>sahansitra</a:t>
            </a:r>
            <a:r>
              <a:rPr lang="en-GB" dirty="0"/>
              <a:t> injuries </a:t>
            </a:r>
            <a:r>
              <a:rPr lang="en-GB" dirty="0" err="1"/>
              <a:t>fkaz</a:t>
            </a:r>
            <a:r>
              <a:rPr lang="en-GB" baseline="0" dirty="0"/>
              <a:t> li sport </a:t>
            </a:r>
            <a:r>
              <a:rPr lang="en-GB" baseline="0" dirty="0" err="1"/>
              <a:t>frekwentat</a:t>
            </a:r>
            <a:r>
              <a:rPr lang="en-GB" baseline="0" dirty="0"/>
              <a:t> </a:t>
            </a:r>
            <a:r>
              <a:rPr lang="en-GB" baseline="0" dirty="0" err="1"/>
              <a:t>bla</a:t>
            </a:r>
            <a:r>
              <a:rPr lang="en-GB" baseline="0" dirty="0"/>
              <a:t> </a:t>
            </a:r>
            <a:r>
              <a:rPr lang="en-GB" baseline="0" dirty="0" err="1"/>
              <a:t>ilquh</a:t>
            </a:r>
            <a:endParaRPr lang="en-GB" baseline="0" dirty="0"/>
          </a:p>
          <a:p>
            <a:r>
              <a:rPr lang="en-GB" baseline="0" dirty="0" err="1"/>
              <a:t>Trattementi</a:t>
            </a:r>
            <a:r>
              <a:rPr lang="en-GB" baseline="0" dirty="0"/>
              <a:t> </a:t>
            </a:r>
            <a:r>
              <a:rPr lang="en-GB" baseline="0" dirty="0" err="1"/>
              <a:t>jezistu</a:t>
            </a:r>
            <a:r>
              <a:rPr lang="en-GB" baseline="0" dirty="0"/>
              <a:t> imam </a:t>
            </a:r>
            <a:r>
              <a:rPr lang="en-GB" baseline="0" dirty="0" err="1"/>
              <a:t>leffet</a:t>
            </a:r>
            <a:r>
              <a:rPr lang="en-GB" baseline="0" dirty="0"/>
              <a:t> </a:t>
            </a:r>
            <a:r>
              <a:rPr lang="en-GB" dirty="0" err="1"/>
              <a:t>temporanju</a:t>
            </a:r>
            <a:r>
              <a:rPr lang="en-GB" dirty="0"/>
              <a:t> </a:t>
            </a:r>
            <a:r>
              <a:rPr lang="en-GB" dirty="0" err="1"/>
              <a:t>bhal</a:t>
            </a:r>
            <a:r>
              <a:rPr lang="en-GB" dirty="0"/>
              <a:t>  </a:t>
            </a:r>
            <a:r>
              <a:rPr lang="en-GB" dirty="0">
                <a:solidFill>
                  <a:srgbClr val="FFFF00"/>
                </a:solidFill>
              </a:rPr>
              <a:t>Iontophoresis </a:t>
            </a:r>
            <a:r>
              <a:rPr lang="en-GB" dirty="0" err="1">
                <a:solidFill>
                  <a:srgbClr val="FFFF00"/>
                </a:solidFill>
              </a:rPr>
              <a:t>jew</a:t>
            </a:r>
            <a:r>
              <a:rPr lang="en-GB" dirty="0">
                <a:solidFill>
                  <a:srgbClr val="FFFF00"/>
                </a:solidFill>
              </a:rPr>
              <a:t> </a:t>
            </a:r>
            <a:r>
              <a:rPr lang="en-GB" dirty="0" err="1">
                <a:solidFill>
                  <a:srgbClr val="FFFF00"/>
                </a:solidFill>
              </a:rPr>
              <a:t>botox</a:t>
            </a:r>
            <a:r>
              <a:rPr lang="en-GB" dirty="0">
                <a:solidFill>
                  <a:srgbClr val="FFFF00"/>
                </a:solidFill>
              </a:rPr>
              <a:t> injections blocking</a:t>
            </a:r>
            <a:r>
              <a:rPr lang="en-GB" baseline="0" dirty="0">
                <a:solidFill>
                  <a:srgbClr val="FFFF00"/>
                </a:solidFill>
              </a:rPr>
              <a:t> signals from brain to produce sweat</a:t>
            </a:r>
            <a:endParaRPr lang="en-GB" dirty="0">
              <a:solidFill>
                <a:srgbClr val="FFFF00"/>
              </a:solidFill>
            </a:endParaRPr>
          </a:p>
        </p:txBody>
      </p:sp>
      <p:sp>
        <p:nvSpPr>
          <p:cNvPr id="4" name="Slide Number Placeholder 3"/>
          <p:cNvSpPr>
            <a:spLocks noGrp="1"/>
          </p:cNvSpPr>
          <p:nvPr>
            <p:ph type="sldNum" sz="quarter" idx="10"/>
          </p:nvPr>
        </p:nvSpPr>
        <p:spPr/>
        <p:txBody>
          <a:bodyPr/>
          <a:lstStyle/>
          <a:p>
            <a:fld id="{D82881B2-62C3-4E25-BA18-28961845DB47}" type="slidenum">
              <a:rPr lang="en-GB" smtClean="0"/>
              <a:t>33</a:t>
            </a:fld>
            <a:endParaRPr lang="en-GB"/>
          </a:p>
        </p:txBody>
      </p:sp>
    </p:spTree>
    <p:extLst>
      <p:ext uri="{BB962C8B-B14F-4D97-AF65-F5344CB8AC3E}">
        <p14:creationId xmlns:p14="http://schemas.microsoft.com/office/powerpoint/2010/main" val="110809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Limbirkin</a:t>
            </a:r>
            <a:r>
              <a:rPr lang="en-GB" dirty="0"/>
              <a:t> </a:t>
            </a:r>
            <a:r>
              <a:rPr lang="en-GB" dirty="0" err="1"/>
              <a:t>kallijit</a:t>
            </a:r>
            <a:r>
              <a:rPr lang="en-GB" dirty="0"/>
              <a:t> </a:t>
            </a:r>
            <a:r>
              <a:rPr lang="en-GB" dirty="0" err="1"/>
              <a:t>alkemm</a:t>
            </a:r>
            <a:r>
              <a:rPr lang="en-GB" dirty="0"/>
              <a:t> li </a:t>
            </a:r>
            <a:r>
              <a:rPr lang="en-GB" dirty="0" err="1"/>
              <a:t>sibna</a:t>
            </a:r>
            <a:r>
              <a:rPr lang="en-GB" baseline="0" dirty="0"/>
              <a:t> </a:t>
            </a:r>
            <a:r>
              <a:rPr lang="en-GB" baseline="0" dirty="0" err="1"/>
              <a:t>hawn</a:t>
            </a:r>
            <a:r>
              <a:rPr lang="en-GB" baseline="0" dirty="0"/>
              <a:t> </a:t>
            </a:r>
            <a:r>
              <a:rPr lang="en-GB" baseline="0" dirty="0" err="1"/>
              <a:t>kienu</a:t>
            </a:r>
            <a:r>
              <a:rPr lang="en-GB" baseline="0" dirty="0"/>
              <a:t> </a:t>
            </a:r>
            <a:r>
              <a:rPr lang="en-GB" baseline="0" dirty="0" err="1"/>
              <a:t>kollu</a:t>
            </a:r>
            <a:r>
              <a:rPr lang="en-GB" baseline="0" dirty="0"/>
              <a:t> hard skin min </a:t>
            </a:r>
            <a:r>
              <a:rPr lang="en-GB" baseline="0" dirty="0" err="1"/>
              <a:t>habba</a:t>
            </a:r>
            <a:r>
              <a:rPr lang="en-GB" baseline="0" dirty="0"/>
              <a:t> friction li </a:t>
            </a:r>
            <a:r>
              <a:rPr lang="en-GB" baseline="0" dirty="0" err="1"/>
              <a:t>issir</a:t>
            </a:r>
            <a:r>
              <a:rPr lang="en-GB" baseline="0" dirty="0"/>
              <a:t> mi </a:t>
            </a:r>
            <a:r>
              <a:rPr lang="en-GB" baseline="0" dirty="0" err="1"/>
              <a:t>zraben</a:t>
            </a:r>
            <a:r>
              <a:rPr lang="en-GB" baseline="0" dirty="0"/>
              <a:t> </a:t>
            </a:r>
            <a:r>
              <a:rPr lang="en-GB" baseline="0" dirty="0" err="1"/>
              <a:t>tal</a:t>
            </a:r>
            <a:r>
              <a:rPr lang="en-GB" baseline="0" dirty="0"/>
              <a:t> football. Pero </a:t>
            </a:r>
            <a:r>
              <a:rPr lang="en-GB" baseline="0" dirty="0" err="1"/>
              <a:t>kull</a:t>
            </a:r>
            <a:r>
              <a:rPr lang="en-GB" baseline="0" dirty="0"/>
              <a:t> ma </a:t>
            </a:r>
            <a:r>
              <a:rPr lang="en-GB" baseline="0" dirty="0" err="1"/>
              <a:t>sibna</a:t>
            </a:r>
            <a:r>
              <a:rPr lang="en-GB" baseline="0" dirty="0"/>
              <a:t> 2 footballers min 75. Ma </a:t>
            </a:r>
            <a:r>
              <a:rPr lang="en-GB" baseline="0" dirty="0" err="1"/>
              <a:t>jfissirx</a:t>
            </a:r>
            <a:r>
              <a:rPr lang="en-GB" baseline="0" dirty="0"/>
              <a:t> 73 </a:t>
            </a:r>
            <a:r>
              <a:rPr lang="en-GB" baseline="0" dirty="0" err="1"/>
              <a:t>lohra</a:t>
            </a:r>
            <a:r>
              <a:rPr lang="en-GB" baseline="0" dirty="0"/>
              <a:t> </a:t>
            </a:r>
            <a:r>
              <a:rPr lang="en-GB" baseline="0" dirty="0" err="1"/>
              <a:t>mhux</a:t>
            </a:r>
            <a:r>
              <a:rPr lang="en-GB" baseline="0" dirty="0"/>
              <a:t> </a:t>
            </a:r>
            <a:r>
              <a:rPr lang="en-GB" baseline="0" dirty="0" err="1"/>
              <a:t>ser</a:t>
            </a:r>
            <a:r>
              <a:rPr lang="en-GB" baseline="0" dirty="0"/>
              <a:t> </a:t>
            </a:r>
            <a:r>
              <a:rPr lang="en-GB" baseline="0" dirty="0" err="1"/>
              <a:t>ikollom</a:t>
            </a:r>
            <a:r>
              <a:rPr lang="en-GB" baseline="0" dirty="0"/>
              <a:t> hard skin. </a:t>
            </a:r>
            <a:r>
              <a:rPr lang="en-GB" baseline="0" dirty="0" err="1"/>
              <a:t>Zarbun</a:t>
            </a:r>
            <a:r>
              <a:rPr lang="en-GB" baseline="0" dirty="0"/>
              <a:t> </a:t>
            </a:r>
            <a:r>
              <a:rPr lang="en-GB" baseline="0" dirty="0" err="1"/>
              <a:t>tal</a:t>
            </a:r>
            <a:r>
              <a:rPr lang="en-GB" baseline="0" dirty="0"/>
              <a:t> football </a:t>
            </a:r>
            <a:r>
              <a:rPr lang="en-GB" baseline="0" dirty="0" err="1"/>
              <a:t>huwa</a:t>
            </a:r>
            <a:r>
              <a:rPr lang="en-GB" baseline="0" dirty="0"/>
              <a:t> </a:t>
            </a:r>
            <a:r>
              <a:rPr lang="en-GB" baseline="0" dirty="0" err="1"/>
              <a:t>fattur</a:t>
            </a:r>
            <a:r>
              <a:rPr lang="en-GB" baseline="0" dirty="0"/>
              <a:t> </a:t>
            </a:r>
            <a:r>
              <a:rPr lang="en-GB" baseline="0" dirty="0" err="1"/>
              <a:t>importanti</a:t>
            </a:r>
            <a:r>
              <a:rPr lang="en-GB" baseline="0" dirty="0"/>
              <a:t> </a:t>
            </a:r>
            <a:r>
              <a:rPr lang="en-GB" baseline="0" dirty="0" err="1"/>
              <a:t>kif</a:t>
            </a:r>
            <a:r>
              <a:rPr lang="en-GB" baseline="0" dirty="0"/>
              <a:t> </a:t>
            </a:r>
            <a:r>
              <a:rPr lang="en-GB" baseline="0" dirty="0" err="1"/>
              <a:t>ukoll</a:t>
            </a:r>
            <a:r>
              <a:rPr lang="en-GB" baseline="0" dirty="0"/>
              <a:t> </a:t>
            </a:r>
            <a:r>
              <a:rPr lang="en-GB" baseline="0" dirty="0" err="1"/>
              <a:t>il</a:t>
            </a:r>
            <a:r>
              <a:rPr lang="en-GB" baseline="0" dirty="0"/>
              <a:t> forma ta </a:t>
            </a:r>
            <a:r>
              <a:rPr lang="en-GB" baseline="0" dirty="0" err="1"/>
              <a:t>sieq</a:t>
            </a:r>
            <a:endParaRPr lang="en-GB" dirty="0"/>
          </a:p>
        </p:txBody>
      </p:sp>
      <p:sp>
        <p:nvSpPr>
          <p:cNvPr id="4" name="Slide Number Placeholder 3"/>
          <p:cNvSpPr>
            <a:spLocks noGrp="1"/>
          </p:cNvSpPr>
          <p:nvPr>
            <p:ph type="sldNum" sz="quarter" idx="10"/>
          </p:nvPr>
        </p:nvSpPr>
        <p:spPr/>
        <p:txBody>
          <a:bodyPr/>
          <a:lstStyle/>
          <a:p>
            <a:fld id="{D82881B2-62C3-4E25-BA18-28961845DB47}" type="slidenum">
              <a:rPr lang="en-GB" smtClean="0"/>
              <a:t>35</a:t>
            </a:fld>
            <a:endParaRPr lang="en-GB"/>
          </a:p>
        </p:txBody>
      </p:sp>
    </p:spTree>
    <p:extLst>
      <p:ext uri="{BB962C8B-B14F-4D97-AF65-F5344CB8AC3E}">
        <p14:creationId xmlns:p14="http://schemas.microsoft.com/office/powerpoint/2010/main" val="3580370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Alekmm</a:t>
            </a:r>
            <a:r>
              <a:rPr lang="en-GB" dirty="0"/>
              <a:t> </a:t>
            </a:r>
            <a:r>
              <a:rPr lang="en-GB" dirty="0" err="1"/>
              <a:t>hawn</a:t>
            </a:r>
            <a:r>
              <a:rPr lang="en-GB" dirty="0"/>
              <a:t> </a:t>
            </a:r>
            <a:r>
              <a:rPr lang="en-GB" dirty="0" err="1"/>
              <a:t>qed</a:t>
            </a:r>
            <a:r>
              <a:rPr lang="en-GB" dirty="0"/>
              <a:t> </a:t>
            </a:r>
            <a:r>
              <a:rPr lang="en-GB" dirty="0" err="1"/>
              <a:t>jghid</a:t>
            </a:r>
            <a:r>
              <a:rPr lang="en-GB" dirty="0"/>
              <a:t> frequent disorder </a:t>
            </a:r>
            <a:r>
              <a:rPr lang="en-GB" dirty="0" err="1"/>
              <a:t>kull</a:t>
            </a:r>
            <a:r>
              <a:rPr lang="en-GB" dirty="0"/>
              <a:t> ma </a:t>
            </a:r>
            <a:r>
              <a:rPr lang="en-GB" dirty="0" err="1"/>
              <a:t>sibni</a:t>
            </a:r>
            <a:r>
              <a:rPr lang="en-GB" dirty="0"/>
              <a:t> </a:t>
            </a:r>
            <a:r>
              <a:rPr lang="en-GB" dirty="0" err="1"/>
              <a:t>wiehd</a:t>
            </a:r>
            <a:r>
              <a:rPr lang="en-GB" dirty="0"/>
              <a:t> fi </a:t>
            </a:r>
            <a:r>
              <a:rPr lang="en-GB" dirty="0" err="1"/>
              <a:t>skola</a:t>
            </a:r>
            <a:r>
              <a:rPr lang="en-GB" dirty="0"/>
              <a:t>.</a:t>
            </a:r>
            <a:r>
              <a:rPr lang="en-GB" baseline="0" dirty="0"/>
              <a:t> Again ma </a:t>
            </a:r>
            <a:r>
              <a:rPr lang="en-GB" baseline="0" dirty="0" err="1"/>
              <a:t>jfissirx</a:t>
            </a:r>
            <a:r>
              <a:rPr lang="en-GB" baseline="0" dirty="0"/>
              <a:t> li </a:t>
            </a:r>
            <a:r>
              <a:rPr lang="en-GB" baseline="0" dirty="0" err="1"/>
              <a:t>lohraj</a:t>
            </a:r>
            <a:r>
              <a:rPr lang="en-GB" baseline="0" dirty="0"/>
              <a:t> </a:t>
            </a:r>
            <a:r>
              <a:rPr lang="en-GB" baseline="0" dirty="0" err="1"/>
              <a:t>qatt</a:t>
            </a:r>
            <a:r>
              <a:rPr lang="en-GB" baseline="0" dirty="0"/>
              <a:t> ma </a:t>
            </a:r>
            <a:r>
              <a:rPr lang="en-GB" baseline="0" dirty="0" err="1"/>
              <a:t>kellhom</a:t>
            </a:r>
            <a:r>
              <a:rPr lang="en-GB" baseline="0" dirty="0"/>
              <a:t> </a:t>
            </a:r>
            <a:r>
              <a:rPr lang="en-GB" baseline="0" dirty="0" err="1"/>
              <a:t>jew</a:t>
            </a:r>
            <a:r>
              <a:rPr lang="en-GB" baseline="0" dirty="0"/>
              <a:t> ha </a:t>
            </a:r>
            <a:r>
              <a:rPr lang="en-GB" baseline="0" dirty="0" err="1"/>
              <a:t>jkollom</a:t>
            </a:r>
            <a:r>
              <a:rPr lang="en-GB" baseline="0" dirty="0"/>
              <a:t>. </a:t>
            </a:r>
            <a:r>
              <a:rPr lang="en-GB" baseline="0" dirty="0" err="1"/>
              <a:t>Limportanza</a:t>
            </a:r>
            <a:r>
              <a:rPr lang="en-GB" baseline="0" dirty="0"/>
              <a:t> ta screening u </a:t>
            </a:r>
            <a:r>
              <a:rPr lang="en-GB" baseline="0" dirty="0" err="1"/>
              <a:t>presenza</a:t>
            </a:r>
            <a:r>
              <a:rPr lang="en-GB" baseline="0" dirty="0"/>
              <a:t> ta </a:t>
            </a:r>
            <a:r>
              <a:rPr lang="en-GB" baseline="0" dirty="0" err="1"/>
              <a:t>specjalista</a:t>
            </a:r>
            <a:r>
              <a:rPr lang="en-GB" baseline="0" dirty="0"/>
              <a:t> </a:t>
            </a:r>
            <a:r>
              <a:rPr lang="en-GB" baseline="0" dirty="0" err="1"/>
              <a:t>tohrog</a:t>
            </a:r>
            <a:r>
              <a:rPr lang="en-GB" baseline="0" dirty="0"/>
              <a:t> </a:t>
            </a:r>
            <a:r>
              <a:rPr lang="en-GB" baseline="0" dirty="0" err="1"/>
              <a:t>hawn</a:t>
            </a:r>
            <a:r>
              <a:rPr lang="en-GB" baseline="0" dirty="0"/>
              <a:t> li </a:t>
            </a:r>
            <a:r>
              <a:rPr lang="en-GB" baseline="0" dirty="0" err="1"/>
              <a:t>il</a:t>
            </a:r>
            <a:r>
              <a:rPr lang="en-GB" baseline="0" dirty="0"/>
              <a:t> </a:t>
            </a:r>
            <a:r>
              <a:rPr lang="en-GB" baseline="0" dirty="0" err="1"/>
              <a:t>fatt</a:t>
            </a:r>
            <a:r>
              <a:rPr lang="en-GB" baseline="0" dirty="0"/>
              <a:t> li </a:t>
            </a:r>
            <a:r>
              <a:rPr lang="en-GB" baseline="0" dirty="0" err="1"/>
              <a:t>nidentifikaw</a:t>
            </a:r>
            <a:r>
              <a:rPr lang="en-GB" baseline="0" dirty="0"/>
              <a:t> </a:t>
            </a:r>
            <a:r>
              <a:rPr lang="en-GB" baseline="0" dirty="0" err="1"/>
              <a:t>problema</a:t>
            </a:r>
            <a:r>
              <a:rPr lang="en-GB" baseline="0" dirty="0"/>
              <a:t> mill </a:t>
            </a:r>
            <a:r>
              <a:rPr lang="en-GB" baseline="0" dirty="0" err="1"/>
              <a:t>bidu</a:t>
            </a:r>
            <a:r>
              <a:rPr lang="en-GB" baseline="0" dirty="0"/>
              <a:t>.</a:t>
            </a:r>
          </a:p>
          <a:p>
            <a:r>
              <a:rPr lang="en-GB" baseline="0" dirty="0" err="1"/>
              <a:t>Rigward</a:t>
            </a:r>
            <a:r>
              <a:rPr lang="en-GB" baseline="0" dirty="0"/>
              <a:t> din </a:t>
            </a:r>
            <a:r>
              <a:rPr lang="en-GB" baseline="0" dirty="0" err="1"/>
              <a:t>kundizzjoni</a:t>
            </a:r>
            <a:r>
              <a:rPr lang="en-GB" baseline="0" dirty="0"/>
              <a:t> </a:t>
            </a:r>
            <a:r>
              <a:rPr lang="en-GB" baseline="0" dirty="0" err="1"/>
              <a:t>jsiru</a:t>
            </a:r>
            <a:r>
              <a:rPr lang="en-GB" baseline="0" dirty="0"/>
              <a:t> </a:t>
            </a:r>
            <a:r>
              <a:rPr lang="en-GB" baseline="0" dirty="0" err="1"/>
              <a:t>hafna</a:t>
            </a:r>
            <a:r>
              <a:rPr lang="en-GB" baseline="0" dirty="0"/>
              <a:t> </a:t>
            </a:r>
            <a:r>
              <a:rPr lang="en-GB" baseline="0" dirty="0" err="1"/>
              <a:t>prceduri</a:t>
            </a:r>
            <a:r>
              <a:rPr lang="en-GB" baseline="0" dirty="0"/>
              <a:t> </a:t>
            </a:r>
            <a:r>
              <a:rPr lang="en-GB" baseline="0" dirty="0" err="1"/>
              <a:t>biex</a:t>
            </a:r>
            <a:r>
              <a:rPr lang="en-GB" baseline="0" dirty="0"/>
              <a:t> </a:t>
            </a:r>
            <a:r>
              <a:rPr lang="en-GB" baseline="0" dirty="0" err="1"/>
              <a:t>jitfejjaq</a:t>
            </a:r>
            <a:r>
              <a:rPr lang="en-GB" baseline="0" dirty="0"/>
              <a:t> </a:t>
            </a:r>
            <a:r>
              <a:rPr lang="en-GB" baseline="0" dirty="0" err="1"/>
              <a:t>jew</a:t>
            </a:r>
            <a:r>
              <a:rPr lang="en-GB" baseline="0" dirty="0"/>
              <a:t> </a:t>
            </a:r>
            <a:r>
              <a:rPr lang="en-GB" baseline="0" dirty="0" err="1"/>
              <a:t>jigi</a:t>
            </a:r>
            <a:r>
              <a:rPr lang="en-GB" baseline="0" dirty="0"/>
              <a:t> </a:t>
            </a:r>
            <a:r>
              <a:rPr lang="en-GB" baseline="0" dirty="0" err="1"/>
              <a:t>salvat</a:t>
            </a:r>
            <a:r>
              <a:rPr lang="en-GB" baseline="0" dirty="0"/>
              <a:t> id </a:t>
            </a:r>
            <a:r>
              <a:rPr lang="en-GB" baseline="0" dirty="0" err="1"/>
              <a:t>difer</a:t>
            </a:r>
            <a:r>
              <a:rPr lang="en-GB" baseline="0" dirty="0"/>
              <a:t> imam meta </a:t>
            </a:r>
            <a:r>
              <a:rPr lang="en-GB" baseline="0" dirty="0" err="1"/>
              <a:t>jkun</a:t>
            </a:r>
            <a:r>
              <a:rPr lang="en-GB" baseline="0" dirty="0"/>
              <a:t> </a:t>
            </a:r>
            <a:r>
              <a:rPr lang="en-GB" baseline="0" dirty="0" err="1"/>
              <a:t>bhal</a:t>
            </a:r>
            <a:r>
              <a:rPr lang="en-GB" baseline="0" dirty="0"/>
              <a:t> SLIDE NEXT</a:t>
            </a:r>
            <a:endParaRPr lang="en-GB" dirty="0"/>
          </a:p>
        </p:txBody>
      </p:sp>
      <p:sp>
        <p:nvSpPr>
          <p:cNvPr id="4" name="Slide Number Placeholder 3"/>
          <p:cNvSpPr>
            <a:spLocks noGrp="1"/>
          </p:cNvSpPr>
          <p:nvPr>
            <p:ph type="sldNum" sz="quarter" idx="10"/>
          </p:nvPr>
        </p:nvSpPr>
        <p:spPr/>
        <p:txBody>
          <a:bodyPr/>
          <a:lstStyle/>
          <a:p>
            <a:fld id="{D82881B2-62C3-4E25-BA18-28961845DB47}" type="slidenum">
              <a:rPr lang="en-GB" smtClean="0"/>
              <a:t>37</a:t>
            </a:fld>
            <a:endParaRPr lang="en-GB"/>
          </a:p>
        </p:txBody>
      </p:sp>
    </p:spTree>
    <p:extLst>
      <p:ext uri="{BB962C8B-B14F-4D97-AF65-F5344CB8AC3E}">
        <p14:creationId xmlns:p14="http://schemas.microsoft.com/office/powerpoint/2010/main" val="1585656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Meta </a:t>
            </a:r>
            <a:r>
              <a:rPr lang="en-GB" dirty="0" err="1"/>
              <a:t>sieq</a:t>
            </a:r>
            <a:r>
              <a:rPr lang="en-GB" dirty="0"/>
              <a:t> </a:t>
            </a:r>
            <a:r>
              <a:rPr lang="en-GB" dirty="0" err="1"/>
              <a:t>tinqeleb</a:t>
            </a:r>
            <a:r>
              <a:rPr lang="en-GB" dirty="0"/>
              <a:t> </a:t>
            </a:r>
            <a:r>
              <a:rPr lang="en-GB" dirty="0" err="1"/>
              <a:t>il</a:t>
            </a:r>
            <a:r>
              <a:rPr lang="en-GB" dirty="0"/>
              <a:t> </a:t>
            </a:r>
            <a:r>
              <a:rPr lang="en-GB" dirty="0" err="1"/>
              <a:t>gewwa</a:t>
            </a:r>
            <a:r>
              <a:rPr lang="en-GB" dirty="0"/>
              <a:t> u </a:t>
            </a:r>
            <a:r>
              <a:rPr lang="en-GB" dirty="0" err="1"/>
              <a:t>naraw</a:t>
            </a:r>
            <a:r>
              <a:rPr lang="en-GB" dirty="0"/>
              <a:t> </a:t>
            </a:r>
            <a:r>
              <a:rPr lang="en-GB" dirty="0" err="1"/>
              <a:t>kwazi</a:t>
            </a:r>
            <a:r>
              <a:rPr lang="en-GB" dirty="0"/>
              <a:t> </a:t>
            </a:r>
            <a:r>
              <a:rPr lang="en-GB" dirty="0" err="1"/>
              <a:t>jew</a:t>
            </a:r>
            <a:r>
              <a:rPr lang="en-GB" dirty="0"/>
              <a:t> </a:t>
            </a:r>
            <a:r>
              <a:rPr lang="en-GB" dirty="0" err="1"/>
              <a:t>tmiss</a:t>
            </a:r>
            <a:r>
              <a:rPr lang="en-GB" dirty="0"/>
              <a:t> ma </a:t>
            </a:r>
            <a:r>
              <a:rPr lang="en-GB" dirty="0" err="1"/>
              <a:t>lart</a:t>
            </a:r>
            <a:r>
              <a:rPr lang="en-GB" dirty="0"/>
              <a:t> u </a:t>
            </a:r>
            <a:r>
              <a:rPr lang="en-GB" dirty="0" err="1"/>
              <a:t>hemmek</a:t>
            </a:r>
            <a:r>
              <a:rPr lang="en-GB" dirty="0"/>
              <a:t> </a:t>
            </a:r>
            <a:r>
              <a:rPr lang="en-GB" dirty="0" err="1"/>
              <a:t>hafna</a:t>
            </a:r>
            <a:r>
              <a:rPr lang="en-GB" dirty="0"/>
              <a:t> </a:t>
            </a:r>
            <a:r>
              <a:rPr lang="en-GB" dirty="0" err="1"/>
              <a:t>jsejhula</a:t>
            </a:r>
            <a:r>
              <a:rPr lang="en-GB" baseline="0" dirty="0"/>
              <a:t> flat feet </a:t>
            </a:r>
            <a:r>
              <a:rPr lang="en-GB" baseline="0" dirty="0" err="1"/>
              <a:t>ghalkemm</a:t>
            </a:r>
            <a:r>
              <a:rPr lang="en-GB" baseline="0" dirty="0"/>
              <a:t> hem lacuna </a:t>
            </a:r>
            <a:r>
              <a:rPr lang="en-GB" baseline="0" dirty="0" err="1"/>
              <a:t>jekk</a:t>
            </a:r>
            <a:r>
              <a:rPr lang="en-GB" baseline="0" dirty="0"/>
              <a:t> </a:t>
            </a:r>
            <a:r>
              <a:rPr lang="en-GB" baseline="0" dirty="0" err="1"/>
              <a:t>vera</a:t>
            </a:r>
            <a:r>
              <a:rPr lang="en-GB" baseline="0" dirty="0"/>
              <a:t> </a:t>
            </a:r>
            <a:r>
              <a:rPr lang="en-GB" baseline="0" dirty="0" err="1"/>
              <a:t>tizistix</a:t>
            </a:r>
            <a:r>
              <a:rPr lang="en-GB" baseline="0" dirty="0"/>
              <a:t> flat feet</a:t>
            </a:r>
          </a:p>
          <a:p>
            <a:r>
              <a:rPr lang="en-GB" baseline="0" dirty="0" err="1"/>
              <a:t>Huwa</a:t>
            </a:r>
            <a:r>
              <a:rPr lang="en-GB" baseline="0" dirty="0"/>
              <a:t> </a:t>
            </a:r>
            <a:r>
              <a:rPr lang="en-GB" baseline="0" dirty="0" err="1"/>
              <a:t>normali</a:t>
            </a:r>
            <a:r>
              <a:rPr lang="en-GB" baseline="0" dirty="0"/>
              <a:t> </a:t>
            </a:r>
            <a:r>
              <a:rPr lang="en-GB" baseline="0" dirty="0" err="1"/>
              <a:t>sieq</a:t>
            </a:r>
            <a:r>
              <a:rPr lang="en-GB" baseline="0" dirty="0"/>
              <a:t> </a:t>
            </a:r>
            <a:r>
              <a:rPr lang="en-GB" baseline="0" dirty="0" err="1"/>
              <a:t>tinqeleb</a:t>
            </a:r>
            <a:endParaRPr lang="en-GB" baseline="0" dirty="0"/>
          </a:p>
          <a:p>
            <a:r>
              <a:rPr lang="en-GB" baseline="0" dirty="0" err="1"/>
              <a:t>Ghalkemm</a:t>
            </a:r>
            <a:r>
              <a:rPr lang="en-GB" baseline="0" dirty="0"/>
              <a:t> </a:t>
            </a:r>
            <a:r>
              <a:rPr lang="en-GB" baseline="0" dirty="0" err="1"/>
              <a:t>hafna</a:t>
            </a:r>
            <a:r>
              <a:rPr lang="en-GB" baseline="0" dirty="0"/>
              <a:t> </a:t>
            </a:r>
            <a:r>
              <a:rPr lang="en-GB" baseline="0" dirty="0" err="1"/>
              <a:t>drabi</a:t>
            </a:r>
            <a:r>
              <a:rPr lang="en-GB" baseline="0" dirty="0"/>
              <a:t> meta </a:t>
            </a:r>
            <a:r>
              <a:rPr lang="en-GB" baseline="0" dirty="0" err="1"/>
              <a:t>sieq</a:t>
            </a:r>
            <a:r>
              <a:rPr lang="en-GB" baseline="0" dirty="0"/>
              <a:t> </a:t>
            </a:r>
            <a:r>
              <a:rPr lang="en-GB" baseline="0" dirty="0" err="1"/>
              <a:t>tinqeleb</a:t>
            </a:r>
            <a:r>
              <a:rPr lang="en-GB" baseline="0" dirty="0"/>
              <a:t> </a:t>
            </a:r>
            <a:r>
              <a:rPr lang="en-GB" baseline="0" dirty="0" err="1"/>
              <a:t>wisq</a:t>
            </a:r>
            <a:r>
              <a:rPr lang="en-GB" baseline="0" dirty="0"/>
              <a:t> </a:t>
            </a:r>
            <a:r>
              <a:rPr lang="en-GB" baseline="0" dirty="0" err="1"/>
              <a:t>tista</a:t>
            </a:r>
            <a:r>
              <a:rPr lang="en-GB" baseline="0" dirty="0"/>
              <a:t> </a:t>
            </a:r>
            <a:r>
              <a:rPr lang="en-GB" baseline="0" dirty="0" err="1"/>
              <a:t>tikkawza</a:t>
            </a:r>
            <a:r>
              <a:rPr lang="en-GB" baseline="0" dirty="0"/>
              <a:t> </a:t>
            </a:r>
            <a:r>
              <a:rPr lang="en-GB" baseline="0" dirty="0" err="1"/>
              <a:t>ugih</a:t>
            </a:r>
            <a:r>
              <a:rPr lang="en-GB" baseline="0" dirty="0"/>
              <a:t> u </a:t>
            </a:r>
            <a:r>
              <a:rPr lang="en-GB" baseline="0" dirty="0" err="1"/>
              <a:t>zbilanc</a:t>
            </a:r>
            <a:endParaRPr lang="en-GB" dirty="0"/>
          </a:p>
        </p:txBody>
      </p:sp>
      <p:sp>
        <p:nvSpPr>
          <p:cNvPr id="4" name="Slide Number Placeholder 3"/>
          <p:cNvSpPr>
            <a:spLocks noGrp="1"/>
          </p:cNvSpPr>
          <p:nvPr>
            <p:ph type="sldNum" sz="quarter" idx="10"/>
          </p:nvPr>
        </p:nvSpPr>
        <p:spPr/>
        <p:txBody>
          <a:bodyPr/>
          <a:lstStyle/>
          <a:p>
            <a:fld id="{D82881B2-62C3-4E25-BA18-28961845DB47}" type="slidenum">
              <a:rPr lang="en-GB" smtClean="0"/>
              <a:t>9</a:t>
            </a:fld>
            <a:endParaRPr lang="en-GB"/>
          </a:p>
        </p:txBody>
      </p:sp>
    </p:spTree>
    <p:extLst>
      <p:ext uri="{BB962C8B-B14F-4D97-AF65-F5344CB8AC3E}">
        <p14:creationId xmlns:p14="http://schemas.microsoft.com/office/powerpoint/2010/main" val="3958062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Tikkawza</a:t>
            </a:r>
            <a:r>
              <a:rPr lang="en-GB" dirty="0"/>
              <a:t> stress </a:t>
            </a:r>
            <a:r>
              <a:rPr lang="en-GB" dirty="0" err="1"/>
              <a:t>fuq</a:t>
            </a:r>
            <a:r>
              <a:rPr lang="en-GB" dirty="0"/>
              <a:t> joint </a:t>
            </a:r>
            <a:r>
              <a:rPr lang="en-GB" dirty="0" err="1"/>
              <a:t>kif</a:t>
            </a:r>
            <a:r>
              <a:rPr lang="en-GB" baseline="0" dirty="0"/>
              <a:t> </a:t>
            </a:r>
            <a:r>
              <a:rPr lang="en-GB" baseline="0" dirty="0" err="1"/>
              <a:t>ukoll</a:t>
            </a:r>
            <a:r>
              <a:rPr lang="en-GB" baseline="0" dirty="0"/>
              <a:t> tendons li </a:t>
            </a:r>
            <a:r>
              <a:rPr lang="en-GB" baseline="0" dirty="0" err="1"/>
              <a:t>jistaw</a:t>
            </a:r>
            <a:r>
              <a:rPr lang="en-GB" baseline="0" dirty="0"/>
              <a:t> </a:t>
            </a:r>
            <a:r>
              <a:rPr lang="en-GB" baseline="0" dirty="0" err="1"/>
              <a:t>jikkawz</a:t>
            </a:r>
            <a:r>
              <a:rPr lang="en-GB" baseline="0" dirty="0"/>
              <a:t> </a:t>
            </a:r>
            <a:r>
              <a:rPr lang="en-GB" baseline="0" dirty="0" err="1"/>
              <a:t>ugih</a:t>
            </a:r>
            <a:r>
              <a:rPr lang="en-GB" baseline="0" dirty="0"/>
              <a:t> u </a:t>
            </a:r>
            <a:r>
              <a:rPr lang="en-GB" baseline="0" dirty="0" err="1"/>
              <a:t>anke</a:t>
            </a:r>
            <a:r>
              <a:rPr lang="en-GB" baseline="0" dirty="0"/>
              <a:t> </a:t>
            </a:r>
            <a:r>
              <a:rPr lang="en-GB" baseline="0" dirty="0" err="1"/>
              <a:t>deformititajit</a:t>
            </a:r>
            <a:endParaRPr lang="en-GB" baseline="0" dirty="0"/>
          </a:p>
          <a:p>
            <a:r>
              <a:rPr lang="en-GB" baseline="0" dirty="0" err="1"/>
              <a:t>Ghalekk</a:t>
            </a:r>
            <a:r>
              <a:rPr lang="en-GB" baseline="0" dirty="0"/>
              <a:t> </a:t>
            </a:r>
            <a:r>
              <a:rPr lang="en-GB" baseline="0" dirty="0" err="1"/>
              <a:t>limportanza</a:t>
            </a:r>
            <a:r>
              <a:rPr lang="en-GB" baseline="0" dirty="0"/>
              <a:t> li </a:t>
            </a:r>
            <a:r>
              <a:rPr lang="en-GB" baseline="0" dirty="0" err="1"/>
              <a:t>tikklasifika</a:t>
            </a:r>
            <a:r>
              <a:rPr lang="en-GB" baseline="0" dirty="0"/>
              <a:t> flat u </a:t>
            </a:r>
            <a:r>
              <a:rPr lang="en-GB" baseline="0" dirty="0" err="1"/>
              <a:t>tara</a:t>
            </a:r>
            <a:r>
              <a:rPr lang="en-GB" baseline="0" dirty="0"/>
              <a:t> </a:t>
            </a:r>
            <a:r>
              <a:rPr lang="en-GB" baseline="0" dirty="0" err="1"/>
              <a:t>liem</a:t>
            </a:r>
            <a:r>
              <a:rPr lang="en-GB" baseline="0" dirty="0"/>
              <a:t> </a:t>
            </a:r>
            <a:r>
              <a:rPr lang="en-GB" baseline="0" dirty="0" err="1"/>
              <a:t>trid</a:t>
            </a:r>
            <a:r>
              <a:rPr lang="en-GB" baseline="0" dirty="0"/>
              <a:t> </a:t>
            </a:r>
            <a:r>
              <a:rPr lang="en-GB" baseline="0" dirty="0" err="1"/>
              <a:t>tati</a:t>
            </a:r>
            <a:r>
              <a:rPr lang="en-GB" baseline="0" dirty="0"/>
              <a:t> </a:t>
            </a:r>
            <a:r>
              <a:rPr lang="en-GB" baseline="0" dirty="0" err="1"/>
              <a:t>iktar</a:t>
            </a:r>
            <a:r>
              <a:rPr lang="en-GB" baseline="0" dirty="0"/>
              <a:t> </a:t>
            </a:r>
            <a:r>
              <a:rPr lang="en-GB" baseline="0" dirty="0" err="1"/>
              <a:t>attenzjoni</a:t>
            </a:r>
            <a:endParaRPr lang="en-GB" baseline="0" dirty="0"/>
          </a:p>
          <a:p>
            <a:r>
              <a:rPr lang="en-GB" baseline="0" dirty="0" err="1"/>
              <a:t>Ghalekk</a:t>
            </a:r>
            <a:r>
              <a:rPr lang="en-GB" baseline="0" dirty="0"/>
              <a:t> </a:t>
            </a:r>
            <a:r>
              <a:rPr lang="en-GB" baseline="0" dirty="0" err="1"/>
              <a:t>limportanza</a:t>
            </a:r>
            <a:r>
              <a:rPr lang="en-GB" baseline="0" dirty="0"/>
              <a:t> li </a:t>
            </a:r>
            <a:r>
              <a:rPr lang="en-GB" baseline="0" dirty="0" err="1"/>
              <a:t>nuzaw</a:t>
            </a:r>
            <a:r>
              <a:rPr lang="en-GB" baseline="0" dirty="0"/>
              <a:t> screening </a:t>
            </a:r>
            <a:r>
              <a:rPr lang="en-GB" baseline="0" dirty="0" err="1"/>
              <a:t>jew</a:t>
            </a:r>
            <a:r>
              <a:rPr lang="en-GB" baseline="0" dirty="0"/>
              <a:t> </a:t>
            </a:r>
            <a:r>
              <a:rPr lang="en-GB" baseline="0" dirty="0" err="1"/>
              <a:t>nigbru</a:t>
            </a:r>
            <a:r>
              <a:rPr lang="en-GB" baseline="0" dirty="0"/>
              <a:t> </a:t>
            </a:r>
            <a:r>
              <a:rPr lang="en-GB" baseline="0" dirty="0" err="1"/>
              <a:t>informazzjoni</a:t>
            </a:r>
            <a:r>
              <a:rPr lang="en-GB" baseline="0" dirty="0"/>
              <a:t> li </a:t>
            </a:r>
            <a:r>
              <a:rPr lang="en-GB" baseline="0" dirty="0" err="1"/>
              <a:t>jkoll</a:t>
            </a:r>
            <a:r>
              <a:rPr lang="en-GB" baseline="0" dirty="0"/>
              <a:t> </a:t>
            </a:r>
            <a:r>
              <a:rPr lang="en-GB" baseline="0" dirty="0" err="1"/>
              <a:t>evidenza</a:t>
            </a:r>
            <a:r>
              <a:rPr lang="en-GB" baseline="0" dirty="0"/>
              <a:t> </a:t>
            </a:r>
            <a:r>
              <a:rPr lang="en-GB" baseline="0" dirty="0" err="1"/>
              <a:t>fuq</a:t>
            </a:r>
            <a:r>
              <a:rPr lang="en-GB" baseline="0" dirty="0"/>
              <a:t> </a:t>
            </a:r>
            <a:r>
              <a:rPr lang="en-GB" baseline="0" dirty="0" err="1"/>
              <a:t>studji</a:t>
            </a:r>
            <a:r>
              <a:rPr lang="en-GB" baseline="0" dirty="0"/>
              <a:t>…</a:t>
            </a:r>
            <a:r>
              <a:rPr lang="en-GB" baseline="0" dirty="0" err="1"/>
              <a:t>nigu</a:t>
            </a:r>
            <a:r>
              <a:rPr lang="en-GB" baseline="0" dirty="0"/>
              <a:t> </a:t>
            </a:r>
            <a:r>
              <a:rPr lang="en-GB" baseline="0" dirty="0" err="1"/>
              <a:t>alija</a:t>
            </a:r>
            <a:r>
              <a:rPr lang="en-GB" baseline="0" dirty="0"/>
              <a:t> </a:t>
            </a:r>
            <a:r>
              <a:rPr lang="en-GB" baseline="0" dirty="0" err="1"/>
              <a:t>iktar</a:t>
            </a:r>
            <a:r>
              <a:rPr lang="en-GB" baseline="0" dirty="0"/>
              <a:t> </a:t>
            </a:r>
            <a:r>
              <a:rPr lang="en-GB" baseline="0" dirty="0" err="1"/>
              <a:t>tard</a:t>
            </a:r>
            <a:endParaRPr lang="en-GB" baseline="0" dirty="0"/>
          </a:p>
          <a:p>
            <a:endParaRPr lang="en-GB" dirty="0"/>
          </a:p>
        </p:txBody>
      </p:sp>
      <p:sp>
        <p:nvSpPr>
          <p:cNvPr id="4" name="Slide Number Placeholder 3"/>
          <p:cNvSpPr>
            <a:spLocks noGrp="1"/>
          </p:cNvSpPr>
          <p:nvPr>
            <p:ph type="sldNum" sz="quarter" idx="10"/>
          </p:nvPr>
        </p:nvSpPr>
        <p:spPr/>
        <p:txBody>
          <a:bodyPr/>
          <a:lstStyle/>
          <a:p>
            <a:fld id="{D82881B2-62C3-4E25-BA18-28961845DB47}" type="slidenum">
              <a:rPr lang="en-GB" smtClean="0"/>
              <a:t>10</a:t>
            </a:fld>
            <a:endParaRPr lang="en-GB"/>
          </a:p>
        </p:txBody>
      </p:sp>
    </p:spTree>
    <p:extLst>
      <p:ext uri="{BB962C8B-B14F-4D97-AF65-F5344CB8AC3E}">
        <p14:creationId xmlns:p14="http://schemas.microsoft.com/office/powerpoint/2010/main" val="2022562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Din </a:t>
            </a:r>
            <a:r>
              <a:rPr lang="en-GB" dirty="0" err="1"/>
              <a:t>hija</a:t>
            </a:r>
            <a:r>
              <a:rPr lang="en-GB" dirty="0"/>
              <a:t> tool li </a:t>
            </a:r>
            <a:r>
              <a:rPr lang="en-GB" dirty="0" err="1"/>
              <a:t>nuzaw</a:t>
            </a:r>
            <a:r>
              <a:rPr lang="en-GB" dirty="0"/>
              <a:t> </a:t>
            </a:r>
            <a:r>
              <a:rPr lang="en-GB" dirty="0" err="1"/>
              <a:t>biex</a:t>
            </a:r>
            <a:r>
              <a:rPr lang="en-GB" dirty="0"/>
              <a:t> </a:t>
            </a:r>
            <a:r>
              <a:rPr lang="en-GB" dirty="0" err="1"/>
              <a:t>narw</a:t>
            </a:r>
            <a:r>
              <a:rPr lang="en-GB" dirty="0"/>
              <a:t> </a:t>
            </a:r>
            <a:r>
              <a:rPr lang="en-GB" dirty="0" err="1"/>
              <a:t>jekk</a:t>
            </a:r>
            <a:r>
              <a:rPr lang="en-GB" dirty="0"/>
              <a:t> </a:t>
            </a:r>
            <a:r>
              <a:rPr lang="en-GB" dirty="0" err="1"/>
              <a:t>nittrattawx</a:t>
            </a:r>
            <a:r>
              <a:rPr lang="en-GB" dirty="0"/>
              <a:t>, </a:t>
            </a:r>
            <a:r>
              <a:rPr lang="en-GB" dirty="0" err="1"/>
              <a:t>nimmoniterjawx</a:t>
            </a:r>
            <a:r>
              <a:rPr lang="en-GB" dirty="0"/>
              <a:t> </a:t>
            </a:r>
            <a:r>
              <a:rPr lang="en-GB" dirty="0" err="1"/>
              <a:t>jew</a:t>
            </a:r>
            <a:r>
              <a:rPr lang="en-GB" dirty="0"/>
              <a:t> </a:t>
            </a:r>
            <a:r>
              <a:rPr lang="en-GB" dirty="0" err="1"/>
              <a:t>inkella</a:t>
            </a:r>
            <a:r>
              <a:rPr lang="en-GB" baseline="0" dirty="0"/>
              <a:t> </a:t>
            </a:r>
            <a:r>
              <a:rPr lang="en-GB" baseline="0" dirty="0" err="1"/>
              <a:t>sahansitra</a:t>
            </a:r>
            <a:r>
              <a:rPr lang="en-GB" baseline="0" dirty="0"/>
              <a:t> ma </a:t>
            </a:r>
            <a:r>
              <a:rPr lang="en-GB" baseline="0" dirty="0" err="1"/>
              <a:t>jsir</a:t>
            </a:r>
            <a:r>
              <a:rPr lang="en-GB" baseline="0" dirty="0"/>
              <a:t> </a:t>
            </a:r>
            <a:r>
              <a:rPr lang="en-GB" baseline="0" dirty="0" err="1"/>
              <a:t>xejn</a:t>
            </a:r>
            <a:r>
              <a:rPr lang="en-GB" baseline="0" dirty="0"/>
              <a:t> </a:t>
            </a:r>
            <a:r>
              <a:rPr lang="en-GB" baseline="0" dirty="0" err="1"/>
              <a:t>rigward</a:t>
            </a:r>
            <a:r>
              <a:rPr lang="en-GB" baseline="0" dirty="0"/>
              <a:t> </a:t>
            </a:r>
            <a:r>
              <a:rPr lang="en-GB" baseline="0" dirty="0" err="1"/>
              <a:t>flatt</a:t>
            </a:r>
            <a:r>
              <a:rPr lang="en-GB" baseline="0" dirty="0"/>
              <a:t> feet. </a:t>
            </a:r>
          </a:p>
          <a:p>
            <a:r>
              <a:rPr lang="en-GB" baseline="0" dirty="0" err="1"/>
              <a:t>Hija</a:t>
            </a:r>
            <a:r>
              <a:rPr lang="en-GB" baseline="0" dirty="0"/>
              <a:t> </a:t>
            </a:r>
            <a:r>
              <a:rPr lang="en-GB" baseline="0" dirty="0" err="1"/>
              <a:t>komplessa</a:t>
            </a:r>
            <a:r>
              <a:rPr lang="en-GB" baseline="0" dirty="0"/>
              <a:t> u </a:t>
            </a:r>
            <a:r>
              <a:rPr lang="en-GB" baseline="0" dirty="0" err="1"/>
              <a:t>dettaljata</a:t>
            </a:r>
            <a:r>
              <a:rPr lang="en-GB" baseline="0" dirty="0"/>
              <a:t> </a:t>
            </a:r>
            <a:r>
              <a:rPr lang="en-GB" baseline="0" dirty="0" err="1"/>
              <a:t>ghaliex</a:t>
            </a:r>
            <a:r>
              <a:rPr lang="en-GB" baseline="0" dirty="0"/>
              <a:t> </a:t>
            </a:r>
            <a:r>
              <a:rPr lang="en-GB" baseline="0" dirty="0" err="1"/>
              <a:t>limportanza</a:t>
            </a:r>
            <a:r>
              <a:rPr lang="en-GB" baseline="0" dirty="0"/>
              <a:t> li </a:t>
            </a:r>
            <a:r>
              <a:rPr lang="en-GB" baseline="0" dirty="0" err="1"/>
              <a:t>tkun</a:t>
            </a:r>
            <a:r>
              <a:rPr lang="en-GB" baseline="0" dirty="0"/>
              <a:t> </a:t>
            </a:r>
            <a:r>
              <a:rPr lang="en-GB" baseline="0" dirty="0" err="1"/>
              <a:t>korrett</a:t>
            </a:r>
            <a:r>
              <a:rPr lang="en-GB" baseline="0" dirty="0"/>
              <a:t> </a:t>
            </a:r>
            <a:r>
              <a:rPr lang="en-GB" baseline="0" dirty="0" err="1"/>
              <a:t>fuq</a:t>
            </a:r>
            <a:r>
              <a:rPr lang="en-GB" baseline="0" dirty="0"/>
              <a:t> </a:t>
            </a:r>
            <a:r>
              <a:rPr lang="en-GB" baseline="0" dirty="0" err="1"/>
              <a:t>trattament</a:t>
            </a:r>
            <a:endParaRPr lang="en-GB" dirty="0"/>
          </a:p>
        </p:txBody>
      </p:sp>
      <p:sp>
        <p:nvSpPr>
          <p:cNvPr id="4" name="Slide Number Placeholder 3"/>
          <p:cNvSpPr>
            <a:spLocks noGrp="1"/>
          </p:cNvSpPr>
          <p:nvPr>
            <p:ph type="sldNum" sz="quarter" idx="10"/>
          </p:nvPr>
        </p:nvSpPr>
        <p:spPr/>
        <p:txBody>
          <a:bodyPr/>
          <a:lstStyle/>
          <a:p>
            <a:fld id="{D82881B2-62C3-4E25-BA18-28961845DB47}" type="slidenum">
              <a:rPr lang="en-GB" smtClean="0"/>
              <a:t>12</a:t>
            </a:fld>
            <a:endParaRPr lang="en-GB"/>
          </a:p>
        </p:txBody>
      </p:sp>
    </p:spTree>
    <p:extLst>
      <p:ext uri="{BB962C8B-B14F-4D97-AF65-F5344CB8AC3E}">
        <p14:creationId xmlns:p14="http://schemas.microsoft.com/office/powerpoint/2010/main" val="3088281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Footscan</a:t>
            </a:r>
            <a:r>
              <a:rPr lang="en-GB" dirty="0"/>
              <a:t> </a:t>
            </a:r>
            <a:r>
              <a:rPr lang="en-GB" dirty="0" err="1"/>
              <a:t>hija</a:t>
            </a:r>
            <a:r>
              <a:rPr lang="en-GB" dirty="0"/>
              <a:t> </a:t>
            </a:r>
            <a:r>
              <a:rPr lang="en-GB" dirty="0" err="1"/>
              <a:t>ghodda</a:t>
            </a:r>
            <a:r>
              <a:rPr lang="en-GB" dirty="0"/>
              <a:t> </a:t>
            </a:r>
            <a:r>
              <a:rPr lang="en-GB" dirty="0" err="1"/>
              <a:t>biex</a:t>
            </a:r>
            <a:r>
              <a:rPr lang="en-GB" dirty="0"/>
              <a:t> </a:t>
            </a:r>
            <a:r>
              <a:rPr lang="en-GB" dirty="0" err="1"/>
              <a:t>nikkalkulaw</a:t>
            </a:r>
            <a:r>
              <a:rPr lang="en-GB" dirty="0"/>
              <a:t> pressure</a:t>
            </a:r>
            <a:r>
              <a:rPr lang="en-GB" baseline="0" dirty="0"/>
              <a:t> u </a:t>
            </a:r>
            <a:r>
              <a:rPr lang="en-GB" baseline="0" dirty="0" err="1"/>
              <a:t>firza</a:t>
            </a:r>
            <a:r>
              <a:rPr lang="en-GB" baseline="0" dirty="0"/>
              <a:t> li </a:t>
            </a:r>
            <a:r>
              <a:rPr lang="en-GB" baseline="0" dirty="0" err="1"/>
              <a:t>tigi</a:t>
            </a:r>
            <a:r>
              <a:rPr lang="en-GB" baseline="0" dirty="0"/>
              <a:t> </a:t>
            </a:r>
            <a:r>
              <a:rPr lang="en-GB" baseline="0" dirty="0" err="1"/>
              <a:t>trasmessa</a:t>
            </a:r>
            <a:r>
              <a:rPr lang="en-GB" baseline="0" dirty="0"/>
              <a:t> </a:t>
            </a:r>
            <a:r>
              <a:rPr lang="en-GB" baseline="0" dirty="0" err="1"/>
              <a:t>mis</a:t>
            </a:r>
            <a:r>
              <a:rPr lang="en-GB" baseline="0" dirty="0"/>
              <a:t> </a:t>
            </a:r>
            <a:r>
              <a:rPr lang="en-GB" baseline="0" dirty="0" err="1"/>
              <a:t>siq</a:t>
            </a:r>
            <a:endParaRPr lang="en-GB" baseline="0" dirty="0"/>
          </a:p>
          <a:p>
            <a:r>
              <a:rPr lang="en-GB" baseline="0" dirty="0"/>
              <a:t>Dan </a:t>
            </a:r>
            <a:r>
              <a:rPr lang="en-GB" baseline="0" dirty="0" err="1"/>
              <a:t>jista</a:t>
            </a:r>
            <a:r>
              <a:rPr lang="en-GB" baseline="0" dirty="0"/>
              <a:t> </a:t>
            </a:r>
            <a:r>
              <a:rPr lang="en-GB" baseline="0" dirty="0" err="1"/>
              <a:t>jsir</a:t>
            </a:r>
            <a:r>
              <a:rPr lang="en-GB" baseline="0" dirty="0"/>
              <a:t> </a:t>
            </a:r>
            <a:r>
              <a:rPr lang="en-GB" baseline="0" dirty="0" err="1"/>
              <a:t>kemm</a:t>
            </a:r>
            <a:r>
              <a:rPr lang="en-GB" baseline="0" dirty="0"/>
              <a:t> </a:t>
            </a:r>
            <a:r>
              <a:rPr lang="en-GB" baseline="0" dirty="0" err="1"/>
              <a:t>bmod</a:t>
            </a:r>
            <a:r>
              <a:rPr lang="en-GB" baseline="0" dirty="0"/>
              <a:t> </a:t>
            </a:r>
            <a:r>
              <a:rPr lang="en-GB" baseline="0" dirty="0" err="1"/>
              <a:t>statiku</a:t>
            </a:r>
            <a:r>
              <a:rPr lang="en-GB" baseline="0" dirty="0"/>
              <a:t> (</a:t>
            </a:r>
            <a:r>
              <a:rPr lang="en-GB" baseline="0" dirty="0" err="1"/>
              <a:t>wieqaf</a:t>
            </a:r>
            <a:r>
              <a:rPr lang="en-GB" baseline="0" dirty="0"/>
              <a:t>) u </a:t>
            </a:r>
            <a:r>
              <a:rPr lang="en-GB" baseline="0" dirty="0" err="1"/>
              <a:t>kemm</a:t>
            </a:r>
            <a:r>
              <a:rPr lang="en-GB" baseline="0" dirty="0"/>
              <a:t> </a:t>
            </a:r>
            <a:r>
              <a:rPr lang="en-GB" baseline="0" dirty="0" err="1"/>
              <a:t>dak</a:t>
            </a:r>
            <a:r>
              <a:rPr lang="en-GB" baseline="0" dirty="0"/>
              <a:t> </a:t>
            </a:r>
            <a:r>
              <a:rPr lang="en-GB" baseline="0" dirty="0" err="1"/>
              <a:t>dinamiku</a:t>
            </a:r>
            <a:r>
              <a:rPr lang="en-GB" baseline="0" dirty="0"/>
              <a:t> (</a:t>
            </a:r>
            <a:r>
              <a:rPr lang="en-GB" baseline="0" dirty="0" err="1"/>
              <a:t>miexi</a:t>
            </a:r>
            <a:r>
              <a:rPr lang="en-GB" baseline="0" dirty="0"/>
              <a:t>)</a:t>
            </a:r>
          </a:p>
          <a:p>
            <a:r>
              <a:rPr lang="en-GB" baseline="0" dirty="0" err="1"/>
              <a:t>Linformazzjoni</a:t>
            </a:r>
            <a:r>
              <a:rPr lang="en-GB" baseline="0" dirty="0"/>
              <a:t> li </a:t>
            </a:r>
            <a:r>
              <a:rPr lang="en-GB" baseline="0" dirty="0" err="1"/>
              <a:t>tingabar</a:t>
            </a:r>
            <a:r>
              <a:rPr lang="en-GB" baseline="0" dirty="0"/>
              <a:t> </a:t>
            </a:r>
            <a:r>
              <a:rPr lang="en-GB" baseline="0" dirty="0" err="1"/>
              <a:t>hija</a:t>
            </a:r>
            <a:r>
              <a:rPr lang="en-GB" baseline="0" dirty="0"/>
              <a:t> </a:t>
            </a:r>
            <a:r>
              <a:rPr lang="en-GB" baseline="0" dirty="0" err="1"/>
              <a:t>sensittiva</a:t>
            </a:r>
            <a:r>
              <a:rPr lang="en-GB" baseline="0" dirty="0"/>
              <a:t> </a:t>
            </a:r>
            <a:r>
              <a:rPr lang="en-GB" baseline="0" dirty="0" err="1"/>
              <a:t>hafna</a:t>
            </a:r>
            <a:r>
              <a:rPr lang="en-GB" baseline="0" dirty="0"/>
              <a:t> fi </a:t>
            </a:r>
            <a:r>
              <a:rPr lang="en-GB" baseline="0" dirty="0" err="1"/>
              <a:t>sens</a:t>
            </a:r>
            <a:r>
              <a:rPr lang="en-GB" baseline="0" dirty="0"/>
              <a:t> li </a:t>
            </a:r>
            <a:r>
              <a:rPr lang="en-GB" baseline="0" dirty="0" err="1"/>
              <a:t>tati</a:t>
            </a:r>
            <a:r>
              <a:rPr lang="en-GB" baseline="0" dirty="0"/>
              <a:t> </a:t>
            </a:r>
            <a:r>
              <a:rPr lang="en-GB" baseline="0" dirty="0" err="1"/>
              <a:t>stampa</a:t>
            </a:r>
            <a:r>
              <a:rPr lang="en-GB" baseline="0" dirty="0"/>
              <a:t> </a:t>
            </a:r>
            <a:r>
              <a:rPr lang="en-GB" baseline="0" dirty="0" err="1"/>
              <a:t>cara</a:t>
            </a:r>
            <a:r>
              <a:rPr lang="en-GB" baseline="0" dirty="0"/>
              <a:t> </a:t>
            </a:r>
            <a:r>
              <a:rPr lang="en-GB" baseline="0" dirty="0" err="1"/>
              <a:t>hafna</a:t>
            </a:r>
            <a:r>
              <a:rPr lang="en-GB" baseline="0" dirty="0"/>
              <a:t> </a:t>
            </a:r>
            <a:r>
              <a:rPr lang="en-GB" baseline="0" dirty="0" err="1"/>
              <a:t>ahjar</a:t>
            </a:r>
            <a:r>
              <a:rPr lang="en-GB" baseline="0" dirty="0"/>
              <a:t> meta </a:t>
            </a:r>
            <a:r>
              <a:rPr lang="en-GB" baseline="0" dirty="0" err="1"/>
              <a:t>bcertu</a:t>
            </a:r>
            <a:r>
              <a:rPr lang="en-GB" baseline="0" dirty="0"/>
              <a:t> </a:t>
            </a:r>
            <a:r>
              <a:rPr lang="en-GB" baseline="0" dirty="0" err="1"/>
              <a:t>ghodda</a:t>
            </a:r>
            <a:r>
              <a:rPr lang="en-GB" baseline="0" dirty="0"/>
              <a:t> </a:t>
            </a:r>
            <a:r>
              <a:rPr lang="en-GB" baseline="0" dirty="0" err="1"/>
              <a:t>ohra</a:t>
            </a:r>
            <a:r>
              <a:rPr lang="en-GB" baseline="0" dirty="0"/>
              <a:t> </a:t>
            </a:r>
            <a:r>
              <a:rPr lang="en-GB" baseline="0" dirty="0" err="1"/>
              <a:t>jinholqu</a:t>
            </a:r>
            <a:r>
              <a:rPr lang="en-GB" baseline="0" dirty="0"/>
              <a:t> </a:t>
            </a:r>
            <a:r>
              <a:rPr lang="en-GB" baseline="0" dirty="0" err="1"/>
              <a:t>incertezzi</a:t>
            </a:r>
            <a:endParaRPr lang="en-GB" baseline="0" dirty="0"/>
          </a:p>
          <a:p>
            <a:r>
              <a:rPr lang="en-GB" baseline="0" dirty="0" err="1"/>
              <a:t>Tintuza</a:t>
            </a:r>
            <a:r>
              <a:rPr lang="en-GB" baseline="0" dirty="0"/>
              <a:t> </a:t>
            </a:r>
            <a:r>
              <a:rPr lang="en-GB" baseline="0" dirty="0" err="1"/>
              <a:t>liktar</a:t>
            </a:r>
            <a:r>
              <a:rPr lang="en-GB" baseline="0" dirty="0"/>
              <a:t> </a:t>
            </a:r>
            <a:r>
              <a:rPr lang="en-GB" baseline="0" dirty="0" err="1"/>
              <a:t>ghal</a:t>
            </a:r>
            <a:r>
              <a:rPr lang="en-GB" baseline="0" dirty="0"/>
              <a:t> </a:t>
            </a:r>
            <a:r>
              <a:rPr lang="en-GB" baseline="0" dirty="0" err="1"/>
              <a:t>studji</a:t>
            </a:r>
            <a:r>
              <a:rPr lang="en-GB" baseline="0" dirty="0"/>
              <a:t> </a:t>
            </a:r>
            <a:r>
              <a:rPr lang="en-GB" baseline="0" dirty="0" err="1"/>
              <a:t>wkoll</a:t>
            </a:r>
            <a:endParaRPr lang="en-GB" dirty="0"/>
          </a:p>
        </p:txBody>
      </p:sp>
      <p:sp>
        <p:nvSpPr>
          <p:cNvPr id="4" name="Slide Number Placeholder 3"/>
          <p:cNvSpPr>
            <a:spLocks noGrp="1"/>
          </p:cNvSpPr>
          <p:nvPr>
            <p:ph type="sldNum" sz="quarter" idx="10"/>
          </p:nvPr>
        </p:nvSpPr>
        <p:spPr/>
        <p:txBody>
          <a:bodyPr/>
          <a:lstStyle/>
          <a:p>
            <a:fld id="{D82881B2-62C3-4E25-BA18-28961845DB47}" type="slidenum">
              <a:rPr lang="en-GB" smtClean="0"/>
              <a:t>13</a:t>
            </a:fld>
            <a:endParaRPr lang="en-GB"/>
          </a:p>
        </p:txBody>
      </p:sp>
    </p:spTree>
    <p:extLst>
      <p:ext uri="{BB962C8B-B14F-4D97-AF65-F5344CB8AC3E}">
        <p14:creationId xmlns:p14="http://schemas.microsoft.com/office/powerpoint/2010/main" val="3147477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Jhekk</a:t>
            </a:r>
            <a:r>
              <a:rPr lang="en-GB" dirty="0"/>
              <a:t> </a:t>
            </a:r>
            <a:r>
              <a:rPr lang="en-GB" dirty="0" err="1"/>
              <a:t>inkejlu</a:t>
            </a:r>
            <a:r>
              <a:rPr lang="en-GB" baseline="0" dirty="0"/>
              <a:t>  </a:t>
            </a:r>
            <a:r>
              <a:rPr lang="en-GB" baseline="0" dirty="0" err="1"/>
              <a:t>lil</a:t>
            </a:r>
            <a:r>
              <a:rPr lang="en-GB" baseline="0" dirty="0"/>
              <a:t> </a:t>
            </a:r>
            <a:r>
              <a:rPr lang="en-GB" baseline="0" dirty="0" err="1"/>
              <a:t>xulxin</a:t>
            </a:r>
            <a:r>
              <a:rPr lang="en-GB" baseline="0" dirty="0"/>
              <a:t> </a:t>
            </a:r>
            <a:r>
              <a:rPr lang="en-GB" baseline="0" dirty="0" err="1"/>
              <a:t>hawn</a:t>
            </a:r>
            <a:r>
              <a:rPr lang="en-GB" baseline="0" dirty="0"/>
              <a:t> </a:t>
            </a:r>
            <a:r>
              <a:rPr lang="en-GB" baseline="0" dirty="0" err="1"/>
              <a:t>gew</a:t>
            </a:r>
            <a:r>
              <a:rPr lang="en-GB" baseline="0" dirty="0"/>
              <a:t> </a:t>
            </a:r>
            <a:r>
              <a:rPr lang="en-GB" baseline="0" dirty="0" err="1"/>
              <a:t>insibu</a:t>
            </a:r>
            <a:r>
              <a:rPr lang="en-GB" baseline="0" dirty="0"/>
              <a:t> li </a:t>
            </a:r>
            <a:r>
              <a:rPr lang="en-GB" baseline="0" dirty="0" err="1"/>
              <a:t>kollha</a:t>
            </a:r>
            <a:r>
              <a:rPr lang="en-GB" baseline="0" dirty="0"/>
              <a:t> </a:t>
            </a:r>
            <a:r>
              <a:rPr lang="en-GB" baseline="0" dirty="0" err="1"/>
              <a:t>kemm</a:t>
            </a:r>
            <a:r>
              <a:rPr lang="en-GB" baseline="0" dirty="0"/>
              <a:t> </a:t>
            </a:r>
            <a:r>
              <a:rPr lang="en-GB" baseline="0" dirty="0" err="1"/>
              <a:t>ahna</a:t>
            </a:r>
            <a:r>
              <a:rPr lang="en-GB" baseline="0" dirty="0"/>
              <a:t> </a:t>
            </a:r>
            <a:r>
              <a:rPr lang="en-GB" baseline="0" dirty="0" err="1"/>
              <a:t>ghanda</a:t>
            </a:r>
            <a:r>
              <a:rPr lang="en-GB" baseline="0" dirty="0"/>
              <a:t> </a:t>
            </a:r>
            <a:r>
              <a:rPr lang="en-GB" baseline="0" dirty="0" err="1"/>
              <a:t>sieq</a:t>
            </a:r>
            <a:r>
              <a:rPr lang="en-GB" baseline="0" dirty="0"/>
              <a:t> </a:t>
            </a:r>
            <a:r>
              <a:rPr lang="en-GB" baseline="0" dirty="0" err="1"/>
              <a:t>iqsar</a:t>
            </a:r>
            <a:r>
              <a:rPr lang="en-GB" baseline="0" dirty="0"/>
              <a:t> min </a:t>
            </a:r>
            <a:r>
              <a:rPr lang="en-GB" baseline="0" dirty="0" err="1"/>
              <a:t>ohra</a:t>
            </a:r>
            <a:endParaRPr lang="en-GB" baseline="0" dirty="0"/>
          </a:p>
          <a:p>
            <a:r>
              <a:rPr lang="en-GB" baseline="0" dirty="0"/>
              <a:t>Pero </a:t>
            </a:r>
            <a:r>
              <a:rPr lang="en-GB" baseline="0" dirty="0" err="1"/>
              <a:t>certu</a:t>
            </a:r>
            <a:r>
              <a:rPr lang="en-GB" baseline="0" dirty="0"/>
              <a:t> </a:t>
            </a:r>
            <a:r>
              <a:rPr lang="en-GB" baseline="0" dirty="0" err="1"/>
              <a:t>diskrepanzi</a:t>
            </a:r>
            <a:r>
              <a:rPr lang="en-GB" baseline="0" dirty="0"/>
              <a:t> </a:t>
            </a:r>
            <a:r>
              <a:rPr lang="en-GB" baseline="0" dirty="0" err="1"/>
              <a:t>jistaw</a:t>
            </a:r>
            <a:r>
              <a:rPr lang="en-GB" baseline="0" dirty="0"/>
              <a:t> </a:t>
            </a:r>
            <a:r>
              <a:rPr lang="en-GB" baseline="0" dirty="0" err="1"/>
              <a:t>jikkawzaw</a:t>
            </a:r>
            <a:r>
              <a:rPr lang="en-GB" baseline="0" dirty="0"/>
              <a:t> </a:t>
            </a:r>
            <a:r>
              <a:rPr lang="en-GB" baseline="0" dirty="0" err="1"/>
              <a:t>deformita</a:t>
            </a:r>
            <a:r>
              <a:rPr lang="en-GB" baseline="0" dirty="0"/>
              <a:t> fil </a:t>
            </a:r>
            <a:r>
              <a:rPr lang="en-GB" baseline="0" dirty="0" err="1"/>
              <a:t>posizzjoni</a:t>
            </a:r>
            <a:r>
              <a:rPr lang="en-GB" baseline="0" dirty="0"/>
              <a:t> </a:t>
            </a:r>
            <a:r>
              <a:rPr lang="en-GB" baseline="0" dirty="0" err="1"/>
              <a:t>tal</a:t>
            </a:r>
            <a:r>
              <a:rPr lang="en-GB" baseline="0" dirty="0"/>
              <a:t> </a:t>
            </a:r>
            <a:r>
              <a:rPr lang="en-GB" baseline="0" dirty="0" err="1"/>
              <a:t>gisem</a:t>
            </a:r>
            <a:r>
              <a:rPr lang="en-GB" baseline="0" dirty="0"/>
              <a:t> </a:t>
            </a:r>
            <a:r>
              <a:rPr lang="en-GB" baseline="0" dirty="0" err="1"/>
              <a:t>ezempju</a:t>
            </a:r>
            <a:r>
              <a:rPr lang="en-GB" baseline="0" dirty="0"/>
              <a:t> </a:t>
            </a:r>
            <a:r>
              <a:rPr lang="en-GB" baseline="0" dirty="0" err="1"/>
              <a:t>flsipina</a:t>
            </a:r>
            <a:r>
              <a:rPr lang="en-GB" baseline="0" dirty="0"/>
              <a:t> ta </a:t>
            </a:r>
            <a:r>
              <a:rPr lang="en-GB" baseline="0" dirty="0" err="1"/>
              <a:t>dar</a:t>
            </a:r>
            <a:endParaRPr lang="en-GB" dirty="0"/>
          </a:p>
        </p:txBody>
      </p:sp>
      <p:sp>
        <p:nvSpPr>
          <p:cNvPr id="4" name="Slide Number Placeholder 3"/>
          <p:cNvSpPr>
            <a:spLocks noGrp="1"/>
          </p:cNvSpPr>
          <p:nvPr>
            <p:ph type="sldNum" sz="quarter" idx="10"/>
          </p:nvPr>
        </p:nvSpPr>
        <p:spPr/>
        <p:txBody>
          <a:bodyPr/>
          <a:lstStyle/>
          <a:p>
            <a:fld id="{D82881B2-62C3-4E25-BA18-28961845DB47}" type="slidenum">
              <a:rPr lang="en-GB" smtClean="0"/>
              <a:t>15</a:t>
            </a:fld>
            <a:endParaRPr lang="en-GB"/>
          </a:p>
        </p:txBody>
      </p:sp>
    </p:spTree>
    <p:extLst>
      <p:ext uri="{BB962C8B-B14F-4D97-AF65-F5344CB8AC3E}">
        <p14:creationId xmlns:p14="http://schemas.microsoft.com/office/powerpoint/2010/main" val="1993429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Hawn </a:t>
            </a:r>
            <a:r>
              <a:rPr lang="en-GB" dirty="0" err="1"/>
              <a:t>qed</a:t>
            </a:r>
            <a:r>
              <a:rPr lang="en-GB" dirty="0"/>
              <a:t> </a:t>
            </a:r>
            <a:r>
              <a:rPr lang="en-GB" dirty="0" err="1"/>
              <a:t>naraw</a:t>
            </a:r>
            <a:r>
              <a:rPr lang="en-GB" dirty="0"/>
              <a:t> picture </a:t>
            </a:r>
            <a:r>
              <a:rPr lang="en-GB" dirty="0" err="1"/>
              <a:t>fuq</a:t>
            </a:r>
            <a:r>
              <a:rPr lang="en-GB" dirty="0"/>
              <a:t> </a:t>
            </a:r>
            <a:r>
              <a:rPr lang="en-GB" dirty="0" err="1"/>
              <a:t>diskrepanza</a:t>
            </a:r>
            <a:r>
              <a:rPr lang="en-GB" dirty="0"/>
              <a:t> ta </a:t>
            </a:r>
            <a:r>
              <a:rPr lang="en-GB" dirty="0" err="1"/>
              <a:t>sieq</a:t>
            </a:r>
            <a:r>
              <a:rPr lang="en-GB" dirty="0"/>
              <a:t> u </a:t>
            </a:r>
            <a:r>
              <a:rPr lang="en-GB" dirty="0" err="1"/>
              <a:t>kif</a:t>
            </a:r>
            <a:r>
              <a:rPr lang="en-GB" dirty="0"/>
              <a:t> </a:t>
            </a:r>
            <a:r>
              <a:rPr lang="en-GB" dirty="0" err="1"/>
              <a:t>qed</a:t>
            </a:r>
            <a:r>
              <a:rPr lang="en-GB" dirty="0"/>
              <a:t> </a:t>
            </a:r>
            <a:r>
              <a:rPr lang="en-GB" dirty="0" err="1"/>
              <a:t>taffetwa</a:t>
            </a:r>
            <a:r>
              <a:rPr lang="en-GB" dirty="0"/>
              <a:t> </a:t>
            </a:r>
            <a:r>
              <a:rPr lang="en-GB" dirty="0" err="1"/>
              <a:t>dar</a:t>
            </a:r>
            <a:endParaRPr lang="en-GB" dirty="0"/>
          </a:p>
        </p:txBody>
      </p:sp>
      <p:sp>
        <p:nvSpPr>
          <p:cNvPr id="4" name="Slide Number Placeholder 3"/>
          <p:cNvSpPr>
            <a:spLocks noGrp="1"/>
          </p:cNvSpPr>
          <p:nvPr>
            <p:ph type="sldNum" sz="quarter" idx="10"/>
          </p:nvPr>
        </p:nvSpPr>
        <p:spPr/>
        <p:txBody>
          <a:bodyPr/>
          <a:lstStyle/>
          <a:p>
            <a:fld id="{D82881B2-62C3-4E25-BA18-28961845DB47}" type="slidenum">
              <a:rPr lang="en-GB" smtClean="0"/>
              <a:t>16</a:t>
            </a:fld>
            <a:endParaRPr lang="en-GB"/>
          </a:p>
        </p:txBody>
      </p:sp>
    </p:spTree>
    <p:extLst>
      <p:ext uri="{BB962C8B-B14F-4D97-AF65-F5344CB8AC3E}">
        <p14:creationId xmlns:p14="http://schemas.microsoft.com/office/powerpoint/2010/main" val="2274151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Hawn </a:t>
            </a:r>
            <a:r>
              <a:rPr lang="en-GB" dirty="0" err="1"/>
              <a:t>qed</a:t>
            </a:r>
            <a:r>
              <a:rPr lang="en-GB" dirty="0"/>
              <a:t> </a:t>
            </a:r>
            <a:r>
              <a:rPr lang="en-GB" dirty="0" err="1"/>
              <a:t>naraw</a:t>
            </a:r>
            <a:r>
              <a:rPr lang="en-GB" dirty="0"/>
              <a:t> </a:t>
            </a:r>
            <a:r>
              <a:rPr lang="en-GB" dirty="0" err="1"/>
              <a:t>fazijit</a:t>
            </a:r>
            <a:r>
              <a:rPr lang="en-GB" dirty="0"/>
              <a:t> ta </a:t>
            </a:r>
            <a:r>
              <a:rPr lang="en-GB" dirty="0" err="1"/>
              <a:t>trattamenti</a:t>
            </a:r>
            <a:r>
              <a:rPr lang="en-GB" baseline="0" dirty="0"/>
              <a:t> </a:t>
            </a:r>
            <a:r>
              <a:rPr lang="en-GB" baseline="0" dirty="0" err="1"/>
              <a:t>skont</a:t>
            </a:r>
            <a:r>
              <a:rPr lang="en-GB" baseline="0" dirty="0"/>
              <a:t> </a:t>
            </a:r>
            <a:r>
              <a:rPr lang="en-GB" baseline="0" dirty="0" err="1"/>
              <a:t>discrepanza</a:t>
            </a:r>
            <a:endParaRPr lang="en-GB" dirty="0"/>
          </a:p>
        </p:txBody>
      </p:sp>
      <p:sp>
        <p:nvSpPr>
          <p:cNvPr id="4" name="Slide Number Placeholder 3"/>
          <p:cNvSpPr>
            <a:spLocks noGrp="1"/>
          </p:cNvSpPr>
          <p:nvPr>
            <p:ph type="sldNum" sz="quarter" idx="10"/>
          </p:nvPr>
        </p:nvSpPr>
        <p:spPr/>
        <p:txBody>
          <a:bodyPr/>
          <a:lstStyle/>
          <a:p>
            <a:fld id="{D82881B2-62C3-4E25-BA18-28961845DB47}" type="slidenum">
              <a:rPr lang="en-GB" smtClean="0"/>
              <a:t>17</a:t>
            </a:fld>
            <a:endParaRPr lang="en-GB"/>
          </a:p>
        </p:txBody>
      </p:sp>
    </p:spTree>
    <p:extLst>
      <p:ext uri="{BB962C8B-B14F-4D97-AF65-F5344CB8AC3E}">
        <p14:creationId xmlns:p14="http://schemas.microsoft.com/office/powerpoint/2010/main" val="568239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Meta</a:t>
            </a:r>
            <a:r>
              <a:rPr lang="en-GB" baseline="0" dirty="0"/>
              <a:t> </a:t>
            </a:r>
            <a:r>
              <a:rPr lang="en-GB" baseline="0" dirty="0" err="1"/>
              <a:t>il</a:t>
            </a:r>
            <a:r>
              <a:rPr lang="en-GB" baseline="0" dirty="0"/>
              <a:t> </a:t>
            </a:r>
            <a:r>
              <a:rPr lang="en-GB" baseline="0" dirty="0" err="1"/>
              <a:t>gogi</a:t>
            </a:r>
            <a:r>
              <a:rPr lang="en-GB" baseline="0" dirty="0"/>
              <a:t> </a:t>
            </a:r>
            <a:r>
              <a:rPr lang="en-GB" baseline="0" dirty="0" err="1"/>
              <a:t>jiggebdu</a:t>
            </a:r>
            <a:r>
              <a:rPr lang="en-GB" baseline="0" dirty="0"/>
              <a:t> </a:t>
            </a:r>
            <a:r>
              <a:rPr lang="en-GB" baseline="0" dirty="0" err="1"/>
              <a:t>iktar</a:t>
            </a:r>
            <a:r>
              <a:rPr lang="en-GB" baseline="0" dirty="0"/>
              <a:t> </a:t>
            </a:r>
            <a:r>
              <a:rPr lang="en-GB" baseline="0" dirty="0" err="1"/>
              <a:t>milli</a:t>
            </a:r>
            <a:r>
              <a:rPr lang="en-GB" baseline="0" dirty="0"/>
              <a:t> </a:t>
            </a:r>
            <a:r>
              <a:rPr lang="en-GB" baseline="0" dirty="0" err="1"/>
              <a:t>suppost</a:t>
            </a:r>
            <a:r>
              <a:rPr lang="en-GB" baseline="0" dirty="0"/>
              <a:t> </a:t>
            </a:r>
            <a:r>
              <a:rPr lang="en-GB" baseline="0" dirty="0" err="1"/>
              <a:t>nsejhuwla</a:t>
            </a:r>
            <a:r>
              <a:rPr lang="en-GB" baseline="0" dirty="0"/>
              <a:t> </a:t>
            </a:r>
            <a:r>
              <a:rPr lang="en-GB" baseline="0" dirty="0" err="1"/>
              <a:t>wkoll</a:t>
            </a:r>
            <a:r>
              <a:rPr lang="en-GB" baseline="0" dirty="0"/>
              <a:t> double jointed</a:t>
            </a:r>
          </a:p>
          <a:p>
            <a:r>
              <a:rPr lang="en-GB" baseline="0" dirty="0" err="1"/>
              <a:t>Vantagg</a:t>
            </a:r>
            <a:r>
              <a:rPr lang="en-GB" baseline="0" dirty="0"/>
              <a:t> </a:t>
            </a:r>
            <a:r>
              <a:rPr lang="en-GB" baseline="0" dirty="0" err="1"/>
              <a:t>fcertu</a:t>
            </a:r>
            <a:r>
              <a:rPr lang="en-GB" baseline="0" dirty="0"/>
              <a:t> sport </a:t>
            </a:r>
            <a:r>
              <a:rPr lang="en-GB" baseline="0" dirty="0" err="1"/>
              <a:t>zvantagg</a:t>
            </a:r>
            <a:r>
              <a:rPr lang="en-GB" baseline="0" dirty="0"/>
              <a:t> </a:t>
            </a:r>
            <a:r>
              <a:rPr lang="en-GB" baseline="0" dirty="0" err="1"/>
              <a:t>fiehor</a:t>
            </a:r>
            <a:r>
              <a:rPr lang="en-GB" baseline="0" dirty="0"/>
              <a:t> </a:t>
            </a:r>
            <a:r>
              <a:rPr lang="en-GB" baseline="0" dirty="0" err="1"/>
              <a:t>ghax</a:t>
            </a:r>
            <a:r>
              <a:rPr lang="en-GB" baseline="0" dirty="0"/>
              <a:t> </a:t>
            </a:r>
            <a:r>
              <a:rPr lang="en-GB" baseline="0" dirty="0" err="1"/>
              <a:t>jista</a:t>
            </a:r>
            <a:r>
              <a:rPr lang="en-GB" baseline="0" dirty="0"/>
              <a:t> </a:t>
            </a:r>
            <a:r>
              <a:rPr lang="en-GB" baseline="0" dirty="0" err="1"/>
              <a:t>jikkawz</a:t>
            </a:r>
            <a:r>
              <a:rPr lang="en-GB" baseline="0" dirty="0"/>
              <a:t> </a:t>
            </a:r>
            <a:r>
              <a:rPr lang="en-GB" baseline="0" dirty="0" err="1"/>
              <a:t>kemm</a:t>
            </a:r>
            <a:r>
              <a:rPr lang="en-GB" baseline="0" dirty="0"/>
              <a:t> </a:t>
            </a:r>
            <a:r>
              <a:rPr lang="en-GB" baseline="0" dirty="0" err="1"/>
              <a:t>ugih</a:t>
            </a:r>
            <a:r>
              <a:rPr lang="en-GB" baseline="0" dirty="0"/>
              <a:t> </a:t>
            </a:r>
            <a:r>
              <a:rPr lang="en-GB" baseline="0" dirty="0" err="1"/>
              <a:t>kif</a:t>
            </a:r>
            <a:r>
              <a:rPr lang="en-GB" baseline="0" dirty="0"/>
              <a:t> </a:t>
            </a:r>
            <a:r>
              <a:rPr lang="en-GB" baseline="0" dirty="0" err="1"/>
              <a:t>ukoll</a:t>
            </a:r>
            <a:r>
              <a:rPr lang="en-GB" baseline="0" dirty="0"/>
              <a:t> injuries</a:t>
            </a:r>
            <a:endParaRPr lang="en-GB" dirty="0"/>
          </a:p>
        </p:txBody>
      </p:sp>
      <p:sp>
        <p:nvSpPr>
          <p:cNvPr id="4" name="Slide Number Placeholder 3"/>
          <p:cNvSpPr>
            <a:spLocks noGrp="1"/>
          </p:cNvSpPr>
          <p:nvPr>
            <p:ph type="sldNum" sz="quarter" idx="10"/>
          </p:nvPr>
        </p:nvSpPr>
        <p:spPr/>
        <p:txBody>
          <a:bodyPr/>
          <a:lstStyle/>
          <a:p>
            <a:fld id="{D82881B2-62C3-4E25-BA18-28961845DB47}" type="slidenum">
              <a:rPr lang="en-GB" smtClean="0"/>
              <a:t>18</a:t>
            </a:fld>
            <a:endParaRPr lang="en-GB"/>
          </a:p>
        </p:txBody>
      </p:sp>
    </p:spTree>
    <p:extLst>
      <p:ext uri="{BB962C8B-B14F-4D97-AF65-F5344CB8AC3E}">
        <p14:creationId xmlns:p14="http://schemas.microsoft.com/office/powerpoint/2010/main" val="30237564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pPr>
              <a:defRPr/>
            </a:pPr>
            <a:endParaRPr lang="en-US"/>
          </a:p>
        </p:txBody>
      </p:sp>
      <p:sp>
        <p:nvSpPr>
          <p:cNvPr id="5" name="Footer Placeholder 4"/>
          <p:cNvSpPr>
            <a:spLocks noGrp="1"/>
          </p:cNvSpPr>
          <p:nvPr>
            <p:ph type="ftr" sz="quarter" idx="11"/>
          </p:nvPr>
        </p:nvSpPr>
        <p:spPr>
          <a:xfrm>
            <a:off x="1921934" y="5054602"/>
            <a:ext cx="4064860" cy="279400"/>
          </a:xfrm>
        </p:spPr>
        <p:txBody>
          <a:bodyPr/>
          <a:lstStyle/>
          <a:p>
            <a:pPr>
              <a:defRPr/>
            </a:pPr>
            <a:endParaRPr lang="en-US"/>
          </a:p>
        </p:txBody>
      </p:sp>
      <p:sp>
        <p:nvSpPr>
          <p:cNvPr id="6" name="Slide Number Placeholder 5"/>
          <p:cNvSpPr>
            <a:spLocks noGrp="1"/>
          </p:cNvSpPr>
          <p:nvPr>
            <p:ph type="sldNum" sz="quarter" idx="12"/>
          </p:nvPr>
        </p:nvSpPr>
        <p:spPr>
          <a:xfrm>
            <a:off x="6817317" y="5054602"/>
            <a:ext cx="413483" cy="279400"/>
          </a:xfrm>
        </p:spPr>
        <p:txBody>
          <a:bodyPr/>
          <a:lstStyle/>
          <a:p>
            <a:pPr>
              <a:defRPr/>
            </a:pPr>
            <a:fld id="{92286768-A791-4F50-94CC-06CF414D27AD}" type="slidenum">
              <a:rPr lang="en-US" altLang="en-MT" smtClean="0"/>
              <a:pPr>
                <a:defRPr/>
              </a:pPr>
              <a:t>‹#›</a:t>
            </a:fld>
            <a:endParaRPr lang="en-US" altLang="en-MT"/>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8715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66788F9-1D5B-4E09-8BB9-6480E021D45F}" type="slidenum">
              <a:rPr lang="en-US" altLang="en-MT" smtClean="0"/>
              <a:pPr>
                <a:defRPr/>
              </a:pPr>
              <a:t>‹#›</a:t>
            </a:fld>
            <a:endParaRPr lang="en-US" altLang="en-MT"/>
          </a:p>
        </p:txBody>
      </p:sp>
    </p:spTree>
    <p:extLst>
      <p:ext uri="{BB962C8B-B14F-4D97-AF65-F5344CB8AC3E}">
        <p14:creationId xmlns:p14="http://schemas.microsoft.com/office/powerpoint/2010/main" val="1440602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66788F9-1D5B-4E09-8BB9-6480E021D45F}" type="slidenum">
              <a:rPr lang="en-US" altLang="en-MT" smtClean="0"/>
              <a:pPr>
                <a:defRPr/>
              </a:pPr>
              <a:t>‹#›</a:t>
            </a:fld>
            <a:endParaRPr lang="en-US" altLang="en-MT"/>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391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66788F9-1D5B-4E09-8BB9-6480E021D45F}" type="slidenum">
              <a:rPr lang="en-US" altLang="en-MT" smtClean="0"/>
              <a:pPr>
                <a:defRPr/>
              </a:pPr>
              <a:t>‹#›</a:t>
            </a:fld>
            <a:endParaRPr lang="en-US" altLang="en-MT"/>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6334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66788F9-1D5B-4E09-8BB9-6480E021D45F}" type="slidenum">
              <a:rPr lang="en-US" altLang="en-MT" smtClean="0"/>
              <a:pPr>
                <a:defRPr/>
              </a:pPr>
              <a:t>‹#›</a:t>
            </a:fld>
            <a:endParaRPr lang="en-US" altLang="en-MT"/>
          </a:p>
        </p:txBody>
      </p:sp>
    </p:spTree>
    <p:extLst>
      <p:ext uri="{BB962C8B-B14F-4D97-AF65-F5344CB8AC3E}">
        <p14:creationId xmlns:p14="http://schemas.microsoft.com/office/powerpoint/2010/main" val="2582594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66788F9-1D5B-4E09-8BB9-6480E021D45F}" type="slidenum">
              <a:rPr lang="en-US" altLang="en-MT" smtClean="0"/>
              <a:pPr>
                <a:defRPr/>
              </a:pPr>
              <a:t>‹#›</a:t>
            </a:fld>
            <a:endParaRPr lang="en-US" altLang="en-MT"/>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03983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66788F9-1D5B-4E09-8BB9-6480E021D45F}" type="slidenum">
              <a:rPr lang="en-US" altLang="en-MT" smtClean="0"/>
              <a:pPr>
                <a:defRPr/>
              </a:pPr>
              <a:t>‹#›</a:t>
            </a:fld>
            <a:endParaRPr lang="en-US" altLang="en-MT"/>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39463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6410068-5E78-495C-9B50-26477EAD4049}" type="slidenum">
              <a:rPr lang="en-US" altLang="en-MT" smtClean="0"/>
              <a:pPr>
                <a:defRPr/>
              </a:pPr>
              <a:t>‹#›</a:t>
            </a:fld>
            <a:endParaRPr lang="en-US" altLang="en-MT"/>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9959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BE50287-E605-4435-9A42-37142EC747EE}" type="slidenum">
              <a:rPr lang="en-US" altLang="en-MT" smtClean="0"/>
              <a:pPr>
                <a:defRPr/>
              </a:pPr>
              <a:t>‹#›</a:t>
            </a:fld>
            <a:endParaRPr lang="en-US" altLang="en-MT"/>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815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59E0609-83B1-42DE-A4AF-030F0D9AE33B}" type="slidenum">
              <a:rPr lang="en-US" altLang="en-MT" smtClean="0"/>
              <a:pPr>
                <a:defRPr/>
              </a:pPr>
              <a:t>‹#›</a:t>
            </a:fld>
            <a:endParaRPr lang="en-US" altLang="en-MT"/>
          </a:p>
        </p:txBody>
      </p:sp>
    </p:spTree>
    <p:extLst>
      <p:ext uri="{BB962C8B-B14F-4D97-AF65-F5344CB8AC3E}">
        <p14:creationId xmlns:p14="http://schemas.microsoft.com/office/powerpoint/2010/main" val="608964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6CFFC14-B737-4B36-AF4F-33F4F672B97A}" type="slidenum">
              <a:rPr lang="en-US" altLang="en-MT" smtClean="0"/>
              <a:pPr>
                <a:defRPr/>
              </a:pPr>
              <a:t>‹#›</a:t>
            </a:fld>
            <a:endParaRPr lang="en-US" altLang="en-MT"/>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000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88AB73B-6FB5-4E1B-8D0D-E664AFCD9003}" type="slidenum">
              <a:rPr lang="en-US" altLang="en-MT" smtClean="0"/>
              <a:pPr>
                <a:defRPr/>
              </a:pPr>
              <a:t>‹#›</a:t>
            </a:fld>
            <a:endParaRPr lang="en-US" altLang="en-MT"/>
          </a:p>
        </p:txBody>
      </p:sp>
    </p:spTree>
    <p:extLst>
      <p:ext uri="{BB962C8B-B14F-4D97-AF65-F5344CB8AC3E}">
        <p14:creationId xmlns:p14="http://schemas.microsoft.com/office/powerpoint/2010/main" val="74263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9399C593-BB29-4DE2-965D-165B9C223E8B}" type="slidenum">
              <a:rPr lang="en-US" altLang="en-MT" smtClean="0"/>
              <a:pPr>
                <a:defRPr/>
              </a:pPr>
              <a:t>‹#›</a:t>
            </a:fld>
            <a:endParaRPr lang="en-US" altLang="en-MT"/>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5099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70E2373-CD88-4270-B582-6668709E5F11}" type="slidenum">
              <a:rPr lang="en-US" altLang="en-MT" smtClean="0"/>
              <a:pPr>
                <a:defRPr/>
              </a:pPr>
              <a:t>‹#›</a:t>
            </a:fld>
            <a:endParaRPr lang="en-US" altLang="en-MT"/>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0450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368DB59B-13A9-4954-B4A6-AC8BFA297C24}" type="slidenum">
              <a:rPr lang="en-US" altLang="en-MT" smtClean="0"/>
              <a:pPr>
                <a:defRPr/>
              </a:pPr>
              <a:t>‹#›</a:t>
            </a:fld>
            <a:endParaRPr lang="en-US" altLang="en-MT"/>
          </a:p>
        </p:txBody>
      </p:sp>
    </p:spTree>
    <p:extLst>
      <p:ext uri="{BB962C8B-B14F-4D97-AF65-F5344CB8AC3E}">
        <p14:creationId xmlns:p14="http://schemas.microsoft.com/office/powerpoint/2010/main" val="1452228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B34BEA8-9257-462A-81A8-E46666BBAF67}" type="slidenum">
              <a:rPr lang="en-US" altLang="en-MT" smtClean="0"/>
              <a:pPr>
                <a:defRPr/>
              </a:pPr>
              <a:t>‹#›</a:t>
            </a:fld>
            <a:endParaRPr lang="en-US" altLang="en-MT"/>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1139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8E94481-DDD2-417F-A5B1-E9E7849DF57B}" type="slidenum">
              <a:rPr lang="en-US" altLang="en-MT" smtClean="0"/>
              <a:pPr>
                <a:defRPr/>
              </a:pPr>
              <a:t>‹#›</a:t>
            </a:fld>
            <a:endParaRPr lang="en-US" altLang="en-MT"/>
          </a:p>
        </p:txBody>
      </p:sp>
    </p:spTree>
    <p:extLst>
      <p:ext uri="{BB962C8B-B14F-4D97-AF65-F5344CB8AC3E}">
        <p14:creationId xmlns:p14="http://schemas.microsoft.com/office/powerpoint/2010/main" val="2784469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066788F9-1D5B-4E09-8BB9-6480E021D45F}" type="slidenum">
              <a:rPr lang="en-US" altLang="en-MT" smtClean="0"/>
              <a:pPr>
                <a:defRPr/>
              </a:pPr>
              <a:t>‹#›</a:t>
            </a:fld>
            <a:endParaRPr lang="en-US" altLang="en-MT"/>
          </a:p>
        </p:txBody>
      </p:sp>
    </p:spTree>
    <p:extLst>
      <p:ext uri="{BB962C8B-B14F-4D97-AF65-F5344CB8AC3E}">
        <p14:creationId xmlns:p14="http://schemas.microsoft.com/office/powerpoint/2010/main" val="1126253802"/>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300" fill="hold"/>
                                        <p:tgtEl>
                                          <p:spTgt spid="2"/>
                                        </p:tgtEl>
                                        <p:attrNameLst>
                                          <p:attrName>ppt_w</p:attrName>
                                        </p:attrNameLst>
                                      </p:cBhvr>
                                      <p:tavLst>
                                        <p:tav tm="0">
                                          <p:val>
                                            <p:fltVal val="0"/>
                                          </p:val>
                                        </p:tav>
                                        <p:tav tm="100000">
                                          <p:val>
                                            <p:strVal val="#ppt_w"/>
                                          </p:val>
                                        </p:tav>
                                      </p:tavLst>
                                    </p:anim>
                                    <p:anim calcmode="lin" valueType="num">
                                      <p:cBhvr>
                                        <p:cTn id="8" dur="1300" fill="hold"/>
                                        <p:tgtEl>
                                          <p:spTgt spid="2"/>
                                        </p:tgtEl>
                                        <p:attrNameLst>
                                          <p:attrName>ppt_h</p:attrName>
                                        </p:attrNameLst>
                                      </p:cBhvr>
                                      <p:tavLst>
                                        <p:tav tm="0">
                                          <p:val>
                                            <p:fltVal val="0"/>
                                          </p:val>
                                        </p:tav>
                                        <p:tav tm="100000">
                                          <p:val>
                                            <p:strVal val="#ppt_h"/>
                                          </p:val>
                                        </p:tav>
                                      </p:tavLst>
                                    </p:anim>
                                    <p:animEffect transition="in" filter="fade">
                                      <p:cBhvr>
                                        <p:cTn id="9" dur="13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stCondLst>
                                            <p:cond delay="0"/>
                                          </p:stCondLst>
                                        </p:cTn>
                                        <p:tgtEl>
                                          <p:spTgt spid="3">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stCondLst>
                                            <p:cond delay="0"/>
                                          </p:stCondLst>
                                        </p:cTn>
                                        <p:tgtEl>
                                          <p:spTgt spid="3">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stCondLst>
                                            <p:cond delay="0"/>
                                          </p:stCondLst>
                                        </p:cTn>
                                        <p:tgtEl>
                                          <p:spTgt spid="3">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stCondLst>
                                            <p:cond delay="0"/>
                                          </p:stCondLst>
                                        </p:cTn>
                                        <p:tgtEl>
                                          <p:spTgt spid="3">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stCondLst>
                                            <p:cond delay="0"/>
                                          </p:stCondLst>
                                        </p:cTn>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0.jpe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9.xml"/><Relationship Id="rId5" Type="http://schemas.openxmlformats.org/officeDocument/2006/relationships/image" Target="../media/image10.jpe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B5C6F69-57EE-4186-893C-2657CC6A2A99}"/>
              </a:ext>
            </a:extLst>
          </p:cNvPr>
          <p:cNvSpPr>
            <a:spLocks noGrp="1" noChangeArrowheads="1"/>
          </p:cNvSpPr>
          <p:nvPr>
            <p:ph type="ctrTitle"/>
          </p:nvPr>
        </p:nvSpPr>
        <p:spPr>
          <a:xfrm>
            <a:off x="1295487" y="2447181"/>
            <a:ext cx="6553026" cy="837803"/>
          </a:xfrm>
        </p:spPr>
        <p:txBody>
          <a:bodyPr/>
          <a:lstStyle/>
          <a:p>
            <a:pPr eaLnBrk="1" hangingPunct="1"/>
            <a:r>
              <a:rPr lang="en-GB" altLang="en-MT" sz="3600" dirty="0">
                <a:solidFill>
                  <a:srgbClr val="002060"/>
                </a:solidFill>
                <a:latin typeface="Bookman" pitchFamily="18" charset="0"/>
              </a:rPr>
              <a:t>Podopaediatrics </a:t>
            </a:r>
            <a:br>
              <a:rPr lang="en-GB" altLang="en-MT" sz="3600" dirty="0">
                <a:solidFill>
                  <a:srgbClr val="002060"/>
                </a:solidFill>
                <a:latin typeface="Bookman" pitchFamily="18" charset="0"/>
              </a:rPr>
            </a:br>
            <a:r>
              <a:rPr lang="en-GB" altLang="en-MT" sz="3600" dirty="0">
                <a:solidFill>
                  <a:srgbClr val="002060"/>
                </a:solidFill>
                <a:latin typeface="Bookman" pitchFamily="18" charset="0"/>
              </a:rPr>
              <a:t> Centre of Excellence</a:t>
            </a:r>
            <a:br>
              <a:rPr lang="en-GB" altLang="en-MT" sz="3600" dirty="0">
                <a:solidFill>
                  <a:srgbClr val="002060"/>
                </a:solidFill>
                <a:latin typeface="Bookman" pitchFamily="18" charset="0"/>
              </a:rPr>
            </a:br>
            <a:r>
              <a:rPr lang="en-GB" altLang="en-MT" sz="3600" dirty="0">
                <a:solidFill>
                  <a:srgbClr val="002060"/>
                </a:solidFill>
                <a:latin typeface="Bookman" pitchFamily="18" charset="0"/>
              </a:rPr>
              <a:t>B’kara Health Centre</a:t>
            </a:r>
            <a:endParaRPr lang="en-US" altLang="en-MT" sz="3600" dirty="0">
              <a:solidFill>
                <a:srgbClr val="002060"/>
              </a:solidFill>
            </a:endParaRPr>
          </a:p>
        </p:txBody>
      </p:sp>
      <p:sp>
        <p:nvSpPr>
          <p:cNvPr id="5123" name="Rectangle 3">
            <a:extLst>
              <a:ext uri="{FF2B5EF4-FFF2-40B4-BE49-F238E27FC236}">
                <a16:creationId xmlns:a16="http://schemas.microsoft.com/office/drawing/2014/main" id="{0088BDCF-76AD-43E1-8DFA-C4C3258524D1}"/>
              </a:ext>
            </a:extLst>
          </p:cNvPr>
          <p:cNvSpPr>
            <a:spLocks noGrp="1" noChangeArrowheads="1"/>
          </p:cNvSpPr>
          <p:nvPr>
            <p:ph type="subTitle" idx="1"/>
          </p:nvPr>
        </p:nvSpPr>
        <p:spPr>
          <a:xfrm>
            <a:off x="1259632" y="3573016"/>
            <a:ext cx="6624736" cy="1944216"/>
          </a:xfrm>
        </p:spPr>
        <p:txBody>
          <a:bodyPr>
            <a:normAutofit/>
          </a:bodyPr>
          <a:lstStyle/>
          <a:p>
            <a:pPr eaLnBrk="1" hangingPunct="1"/>
            <a:r>
              <a:rPr lang="en-GB" altLang="en-MT" sz="2400" dirty="0">
                <a:solidFill>
                  <a:srgbClr val="002060"/>
                </a:solidFill>
                <a:latin typeface="Times New Roman" panose="02020603050405020304" pitchFamily="18" charset="0"/>
                <a:cs typeface="Times New Roman" panose="02020603050405020304" pitchFamily="18" charset="0"/>
              </a:rPr>
              <a:t>Mr. Ivan Farrugia</a:t>
            </a:r>
          </a:p>
          <a:p>
            <a:pPr eaLnBrk="1" hangingPunct="1"/>
            <a:r>
              <a:rPr lang="en-GB" altLang="en-MT" sz="2400" dirty="0" err="1">
                <a:solidFill>
                  <a:srgbClr val="002060"/>
                </a:solidFill>
                <a:latin typeface="Times New Roman" panose="02020603050405020304" pitchFamily="18" charset="0"/>
                <a:cs typeface="Times New Roman" panose="02020603050405020304" pitchFamily="18" charset="0"/>
              </a:rPr>
              <a:t>DPod</a:t>
            </a:r>
            <a:r>
              <a:rPr lang="en-GB" altLang="en-MT" sz="2400" dirty="0">
                <a:solidFill>
                  <a:srgbClr val="002060"/>
                </a:solidFill>
                <a:latin typeface="Times New Roman" panose="02020603050405020304" pitchFamily="18" charset="0"/>
                <a:cs typeface="Times New Roman" panose="02020603050405020304" pitchFamily="18" charset="0"/>
              </a:rPr>
              <a:t> SR Pod </a:t>
            </a:r>
            <a:r>
              <a:rPr lang="en-GB" altLang="en-MT" sz="2400" dirty="0" err="1">
                <a:solidFill>
                  <a:srgbClr val="002060"/>
                </a:solidFill>
                <a:latin typeface="Times New Roman" panose="02020603050405020304" pitchFamily="18" charset="0"/>
                <a:cs typeface="Times New Roman" panose="02020603050405020304" pitchFamily="18" charset="0"/>
              </a:rPr>
              <a:t>MPodA</a:t>
            </a:r>
            <a:r>
              <a:rPr lang="en-GB" altLang="en-MT" sz="2400" dirty="0">
                <a:solidFill>
                  <a:srgbClr val="002060"/>
                </a:solidFill>
                <a:latin typeface="Times New Roman" panose="02020603050405020304" pitchFamily="18" charset="0"/>
                <a:cs typeface="Times New Roman" panose="02020603050405020304" pitchFamily="18" charset="0"/>
              </a:rPr>
              <a:t> MSc Glasgow</a:t>
            </a:r>
          </a:p>
          <a:p>
            <a:pPr eaLnBrk="1" hangingPunct="1"/>
            <a:r>
              <a:rPr lang="en-GB" altLang="en-MT" sz="2400" dirty="0">
                <a:solidFill>
                  <a:srgbClr val="002060"/>
                </a:solidFill>
                <a:latin typeface="Times New Roman" panose="02020603050405020304" pitchFamily="18" charset="0"/>
                <a:cs typeface="Times New Roman" panose="02020603050405020304" pitchFamily="18" charset="0"/>
              </a:rPr>
              <a:t>Podiatrist</a:t>
            </a:r>
            <a:endParaRPr lang="en-GB" altLang="en-MT" sz="2400" dirty="0">
              <a:solidFill>
                <a:schemeClr val="folHlink"/>
              </a:solidFill>
              <a:latin typeface="Book Antiqua" panose="02040602050305030304" pitchFamily="18" charset="0"/>
            </a:endParaRPr>
          </a:p>
          <a:p>
            <a:pPr eaLnBrk="1" hangingPunct="1"/>
            <a:endParaRPr lang="en-GB" altLang="en-MT" sz="2400" b="1" dirty="0">
              <a:solidFill>
                <a:srgbClr val="180A1A"/>
              </a:solidFill>
              <a:latin typeface="Book Antiqua" panose="02040602050305030304" pitchFamily="18" charset="0"/>
            </a:endParaRPr>
          </a:p>
          <a:p>
            <a:pPr eaLnBrk="1" hangingPunct="1"/>
            <a:endParaRPr lang="en-US" altLang="en-MT" sz="1800" dirty="0">
              <a:latin typeface="Book Antiqua" panose="0204060205030503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Excessive Pronation</a:t>
            </a:r>
          </a:p>
        </p:txBody>
      </p:sp>
      <p:sp>
        <p:nvSpPr>
          <p:cNvPr id="3" name="Content Placeholder 2"/>
          <p:cNvSpPr>
            <a:spLocks noGrp="1"/>
          </p:cNvSpPr>
          <p:nvPr>
            <p:ph sz="quarter" idx="1"/>
          </p:nvPr>
        </p:nvSpPr>
        <p:spPr/>
        <p:txBody>
          <a:bodyPr>
            <a:normAutofit lnSpcReduction="10000"/>
          </a:bodyPr>
          <a:lstStyle/>
          <a:p>
            <a:pPr algn="just"/>
            <a:r>
              <a:rPr lang="en-GB" dirty="0"/>
              <a:t>Can lead to internal rotation stresses at the lower extremity and pelvis, which may lead to increased strain on soft tissues (Achilles tendon, plantar fascia, patella tendon, IT-band) and compressive forces on the joints (subtalar joint, patellofemoral joint, tibiofemoral joint, iliofemoral joint, and sacroiliac joint), which can become symptomatic </a:t>
            </a:r>
          </a:p>
          <a:p>
            <a:pPr algn="just"/>
            <a:r>
              <a:rPr lang="en-GB" dirty="0"/>
              <a:t>Thus it is of utmost importance to identify and classify excessive pronation and treat accordingly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6204" y="436178"/>
            <a:ext cx="6798735" cy="1303867"/>
          </a:xfrm>
        </p:spPr>
        <p:txBody>
          <a:bodyPr/>
          <a:lstStyle/>
          <a:p>
            <a:pPr algn="ctr"/>
            <a:r>
              <a:rPr lang="en-GB" dirty="0"/>
              <a:t>Excessive Pronation</a:t>
            </a:r>
          </a:p>
        </p:txBody>
      </p:sp>
      <p:pic>
        <p:nvPicPr>
          <p:cNvPr id="36866" name="Picture 2" descr="https://walkwellstaywell.files.wordpress.com/2012/12/pronation-big-picture.png?w=300&amp;h=239"/>
          <p:cNvPicPr>
            <a:picLocks noChangeAspect="1" noChangeArrowheads="1"/>
          </p:cNvPicPr>
          <p:nvPr/>
        </p:nvPicPr>
        <p:blipFill>
          <a:blip r:embed="rId2" cstate="print"/>
          <a:srcRect/>
          <a:stretch>
            <a:fillRect/>
          </a:stretch>
        </p:blipFill>
        <p:spPr bwMode="auto">
          <a:xfrm>
            <a:off x="931590" y="3049480"/>
            <a:ext cx="3593981" cy="2863205"/>
          </a:xfrm>
          <a:prstGeom prst="rect">
            <a:avLst/>
          </a:prstGeom>
          <a:noFill/>
        </p:spPr>
      </p:pic>
      <p:pic>
        <p:nvPicPr>
          <p:cNvPr id="36868" name="Picture 4" descr="https://www.runningroom.com/img/hm2_resources/fig1_orthotics.jpg"/>
          <p:cNvPicPr>
            <a:picLocks noChangeAspect="1" noChangeArrowheads="1"/>
          </p:cNvPicPr>
          <p:nvPr/>
        </p:nvPicPr>
        <p:blipFill>
          <a:blip r:embed="rId3" cstate="print"/>
          <a:srcRect/>
          <a:stretch>
            <a:fillRect/>
          </a:stretch>
        </p:blipFill>
        <p:spPr bwMode="auto">
          <a:xfrm>
            <a:off x="4840006" y="3049481"/>
            <a:ext cx="3084933" cy="286320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8160" y="617490"/>
            <a:ext cx="6207680" cy="939302"/>
          </a:xfrm>
        </p:spPr>
        <p:txBody>
          <a:bodyPr/>
          <a:lstStyle/>
          <a:p>
            <a:pPr algn="ctr"/>
            <a:r>
              <a:rPr lang="en-GB" dirty="0"/>
              <a:t>p-FFP</a:t>
            </a:r>
          </a:p>
        </p:txBody>
      </p:sp>
      <p:pic>
        <p:nvPicPr>
          <p:cNvPr id="1026" name="Picture 2" descr="https://www.researchgate.net/profile/Angela_Evans2/publication/26752515/viewer/AS:103714777993219@1401738938081/background/7.png"/>
          <p:cNvPicPr>
            <a:picLocks noChangeAspect="1" noChangeArrowheads="1"/>
          </p:cNvPicPr>
          <p:nvPr/>
        </p:nvPicPr>
        <p:blipFill>
          <a:blip r:embed="rId3" cstate="print"/>
          <a:srcRect/>
          <a:stretch>
            <a:fillRect/>
          </a:stretch>
        </p:blipFill>
        <p:spPr bwMode="auto">
          <a:xfrm>
            <a:off x="827584" y="1556792"/>
            <a:ext cx="7488832" cy="468371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Foot Scan Analysis </a:t>
            </a:r>
          </a:p>
        </p:txBody>
      </p:sp>
      <p:sp>
        <p:nvSpPr>
          <p:cNvPr id="3" name="Content Placeholder 2"/>
          <p:cNvSpPr>
            <a:spLocks noGrp="1"/>
          </p:cNvSpPr>
          <p:nvPr>
            <p:ph sz="quarter" idx="1"/>
          </p:nvPr>
        </p:nvSpPr>
        <p:spPr/>
        <p:txBody>
          <a:bodyPr>
            <a:normAutofit lnSpcReduction="10000"/>
          </a:bodyPr>
          <a:lstStyle/>
          <a:p>
            <a:r>
              <a:rPr lang="en-GB" dirty="0"/>
              <a:t>A Foot scan is a form of advanced technology in measuring pressure and force distribution accurately, at high speed and high resolution</a:t>
            </a:r>
          </a:p>
          <a:p>
            <a:r>
              <a:rPr lang="en-GB" dirty="0"/>
              <a:t>The data collected is very sensitive to change. It provides a clear clinical picture and objective measure of an individual’s static, standing balance, through measurement of the level of postural sway, weight distribution through the feet, and location of the centre of gravity.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Portable Foot scan</a:t>
            </a:r>
          </a:p>
        </p:txBody>
      </p:sp>
      <p:pic>
        <p:nvPicPr>
          <p:cNvPr id="37890" name="Picture 2" descr="Portable baropodometry platform FOOTWORK® Am Cube"/>
          <p:cNvPicPr>
            <a:picLocks noChangeAspect="1" noChangeArrowheads="1"/>
          </p:cNvPicPr>
          <p:nvPr/>
        </p:nvPicPr>
        <p:blipFill>
          <a:blip r:embed="rId2" cstate="print"/>
          <a:srcRect/>
          <a:stretch>
            <a:fillRect/>
          </a:stretch>
        </p:blipFill>
        <p:spPr bwMode="auto">
          <a:xfrm>
            <a:off x="1043608" y="2782743"/>
            <a:ext cx="2295293" cy="3407114"/>
          </a:xfrm>
          <a:prstGeom prst="rect">
            <a:avLst/>
          </a:prstGeom>
          <a:noFill/>
        </p:spPr>
      </p:pic>
      <p:pic>
        <p:nvPicPr>
          <p:cNvPr id="37892" name="Picture 4" descr="http://www.dinamicsalutesportiva.org/upfiles/tipus/A2534.jpg"/>
          <p:cNvPicPr>
            <a:picLocks noChangeAspect="1" noChangeArrowheads="1"/>
          </p:cNvPicPr>
          <p:nvPr/>
        </p:nvPicPr>
        <p:blipFill>
          <a:blip r:embed="rId3" cstate="print"/>
          <a:srcRect/>
          <a:stretch>
            <a:fillRect/>
          </a:stretch>
        </p:blipFill>
        <p:spPr bwMode="auto">
          <a:xfrm>
            <a:off x="3767506" y="2515716"/>
            <a:ext cx="4116861" cy="1849388"/>
          </a:xfrm>
          <a:prstGeom prst="rect">
            <a:avLst/>
          </a:prstGeom>
          <a:noFill/>
        </p:spPr>
      </p:pic>
      <p:pic>
        <p:nvPicPr>
          <p:cNvPr id="5" name="Picture 7"/>
          <p:cNvPicPr>
            <a:picLocks noChangeAspect="1" noChangeArrowheads="1"/>
          </p:cNvPicPr>
          <p:nvPr/>
        </p:nvPicPr>
        <p:blipFill>
          <a:blip r:embed="rId4" cstate="print"/>
          <a:srcRect/>
          <a:stretch>
            <a:fillRect/>
          </a:stretch>
        </p:blipFill>
        <p:spPr bwMode="auto">
          <a:xfrm>
            <a:off x="3767506" y="4486300"/>
            <a:ext cx="1812606" cy="1677176"/>
          </a:xfrm>
          <a:prstGeom prst="rect">
            <a:avLst/>
          </a:prstGeom>
          <a:noFill/>
          <a:ln w="9525">
            <a:noFill/>
            <a:miter lim="800000"/>
            <a:headEnd/>
            <a:tailEnd/>
          </a:ln>
        </p:spPr>
      </p:pic>
      <p:pic>
        <p:nvPicPr>
          <p:cNvPr id="37893" name="Picture 5"/>
          <p:cNvPicPr>
            <a:picLocks noChangeAspect="1" noChangeArrowheads="1"/>
          </p:cNvPicPr>
          <p:nvPr/>
        </p:nvPicPr>
        <p:blipFill>
          <a:blip r:embed="rId5" cstate="print"/>
          <a:srcRect/>
          <a:stretch>
            <a:fillRect/>
          </a:stretch>
        </p:blipFill>
        <p:spPr bwMode="auto">
          <a:xfrm>
            <a:off x="5796135" y="4459185"/>
            <a:ext cx="2088232" cy="1704291"/>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a:t>Leg Length Discrepancy</a:t>
            </a:r>
          </a:p>
        </p:txBody>
      </p:sp>
      <p:sp>
        <p:nvSpPr>
          <p:cNvPr id="3" name="Content Placeholder 2"/>
          <p:cNvSpPr>
            <a:spLocks noGrp="1"/>
          </p:cNvSpPr>
          <p:nvPr>
            <p:ph sz="quarter" idx="1"/>
          </p:nvPr>
        </p:nvSpPr>
        <p:spPr/>
        <p:txBody>
          <a:bodyPr>
            <a:normAutofit fontScale="85000" lnSpcReduction="10000"/>
          </a:bodyPr>
          <a:lstStyle/>
          <a:p>
            <a:r>
              <a:rPr lang="en-GB" dirty="0"/>
              <a:t>Leg length discrepancy (LLD) causes pelvic obliquity in the frontal plane and lumbar scoliosis with convexity towards the shorter extremity</a:t>
            </a:r>
          </a:p>
          <a:p>
            <a:r>
              <a:rPr lang="en-GB" dirty="0"/>
              <a:t>Leg length discrepancy is observed in 3-15% of the population</a:t>
            </a:r>
          </a:p>
          <a:p>
            <a:r>
              <a:rPr lang="en-GB" dirty="0"/>
              <a:t>Unequalised lower limb length discrepancy leads to posture deformation, gait asymmetry, low back pain and discopathy</a:t>
            </a:r>
          </a:p>
          <a:p>
            <a:r>
              <a:rPr lang="en-GB" dirty="0"/>
              <a:t>Limb length discrepancy is usually not large (about 1 cm) and is observed in about 3-15% of the population</a:t>
            </a:r>
          </a:p>
          <a:p>
            <a:r>
              <a:rPr lang="en-GB" dirty="0"/>
              <a:t>The reasons for the occurrence of such a difference are not known in 95% of cases </a:t>
            </a:r>
          </a:p>
        </p:txBody>
      </p:sp>
    </p:spTree>
    <p:extLst>
      <p:ext uri="{BB962C8B-B14F-4D97-AF65-F5344CB8AC3E}">
        <p14:creationId xmlns:p14="http://schemas.microsoft.com/office/powerpoint/2010/main" val="3310337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Leg Length Discrepancy</a:t>
            </a:r>
          </a:p>
        </p:txBody>
      </p:sp>
      <p:pic>
        <p:nvPicPr>
          <p:cNvPr id="4098" name="Picture 2" descr="An external file that holds a picture, illustration, etc.&#10;Object name is AMS-6-14982-g001.jpg"/>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bwMode="auto">
          <a:xfrm>
            <a:off x="814125" y="2564904"/>
            <a:ext cx="3181811" cy="357852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n external file that holds a picture, illustration, etc.&#10;Object name is AMS-6-14982-g0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3790" y="2561206"/>
            <a:ext cx="3181810" cy="3527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310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2800" dirty="0"/>
              <a:t>Treatment options for LLD depending on the discrepancy level (acc. to Dahl, 1996 – modified)</a:t>
            </a:r>
          </a:p>
        </p:txBody>
      </p:sp>
      <p:pic>
        <p:nvPicPr>
          <p:cNvPr id="5141" name="Picture 21" descr="An external file that holds a picture, illustration, etc.&#10;Object name is AMS-6-14982-ilg0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575562"/>
            <a:ext cx="1296144" cy="371998"/>
          </a:xfrm>
          <a:prstGeom prst="rect">
            <a:avLst/>
          </a:prstGeom>
          <a:noFill/>
          <a:extLst>
            <a:ext uri="{909E8E84-426E-40DD-AFC4-6F175D3DCCD1}">
              <a14:hiddenFill xmlns:a14="http://schemas.microsoft.com/office/drawing/2010/main">
                <a:solidFill>
                  <a:srgbClr val="FFFFFF"/>
                </a:solidFill>
              </a14:hiddenFill>
            </a:ext>
          </a:extLst>
        </p:spPr>
      </p:pic>
      <p:pic>
        <p:nvPicPr>
          <p:cNvPr id="5142" name="Picture 22" descr="An external file that holds a picture, illustration, etc.&#10;Object name is AMS-6-14982-ilg00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0272" y="2575562"/>
            <a:ext cx="1296144" cy="371998"/>
          </a:xfrm>
          <a:prstGeom prst="rect">
            <a:avLst/>
          </a:prstGeom>
          <a:noFill/>
          <a:extLst>
            <a:ext uri="{909E8E84-426E-40DD-AFC4-6F175D3DCCD1}">
              <a14:hiddenFill xmlns:a14="http://schemas.microsoft.com/office/drawing/2010/main">
                <a:solidFill>
                  <a:srgbClr val="FFFFFF"/>
                </a:solidFill>
              </a14:hiddenFill>
            </a:ext>
          </a:extLst>
        </p:spPr>
      </p:pic>
      <p:pic>
        <p:nvPicPr>
          <p:cNvPr id="5143" name="Picture 23" descr="An external file that holds a picture, illustration, etc.&#10;Object name is AMS-6-14982-ilg00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0272" y="2575562"/>
            <a:ext cx="1296144" cy="371998"/>
          </a:xfrm>
          <a:prstGeom prst="rect">
            <a:avLst/>
          </a:prstGeom>
          <a:noFill/>
          <a:extLst>
            <a:ext uri="{909E8E84-426E-40DD-AFC4-6F175D3DCCD1}">
              <a14:hiddenFill xmlns:a14="http://schemas.microsoft.com/office/drawing/2010/main">
                <a:solidFill>
                  <a:srgbClr val="FFFFFF"/>
                </a:solidFill>
              </a14:hiddenFill>
            </a:ext>
          </a:extLst>
        </p:spPr>
      </p:pic>
      <p:pic>
        <p:nvPicPr>
          <p:cNvPr id="5144" name="Picture 24" descr="An external file that holds a picture, illustration, etc.&#10;Object name is AMS-6-14982-ilg00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20272" y="2575562"/>
            <a:ext cx="1284477" cy="371998"/>
          </a:xfrm>
          <a:prstGeom prst="rect">
            <a:avLst/>
          </a:prstGeom>
          <a:noFill/>
          <a:extLst>
            <a:ext uri="{909E8E84-426E-40DD-AFC4-6F175D3DCCD1}">
              <a14:hiddenFill xmlns:a14="http://schemas.microsoft.com/office/drawing/2010/main">
                <a:solidFill>
                  <a:srgbClr val="FFFFFF"/>
                </a:solidFill>
              </a14:hiddenFill>
            </a:ext>
          </a:extLst>
        </p:spPr>
      </p:pic>
      <p:pic>
        <p:nvPicPr>
          <p:cNvPr id="5146" name="Picture 26" descr="An external file that holds a picture, illustration, etc.&#10;Object name is AMS-6-14982-ilg00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79911" y="2582489"/>
            <a:ext cx="1515677" cy="377830"/>
          </a:xfrm>
          <a:prstGeom prst="rect">
            <a:avLst/>
          </a:prstGeom>
          <a:noFill/>
          <a:extLst>
            <a:ext uri="{909E8E84-426E-40DD-AFC4-6F175D3DCCD1}">
              <a14:hiddenFill xmlns:a14="http://schemas.microsoft.com/office/drawing/2010/main">
                <a:solidFill>
                  <a:srgbClr val="FFFFFF"/>
                </a:solidFill>
              </a14:hiddenFill>
            </a:ext>
          </a:extLst>
        </p:spPr>
      </p:pic>
      <p:pic>
        <p:nvPicPr>
          <p:cNvPr id="5148" name="Picture 28" descr="An external file that holds a picture, illustration, etc.&#10;Object name is AMS-6-14982-ilg004.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08104" y="2582489"/>
            <a:ext cx="1306655" cy="377830"/>
          </a:xfrm>
          <a:prstGeom prst="rect">
            <a:avLst/>
          </a:prstGeom>
          <a:noFill/>
          <a:extLst>
            <a:ext uri="{909E8E84-426E-40DD-AFC4-6F175D3DCCD1}">
              <a14:hiddenFill xmlns:a14="http://schemas.microsoft.com/office/drawing/2010/main">
                <a:solidFill>
                  <a:srgbClr val="FFFFFF"/>
                </a:solidFill>
              </a14:hiddenFill>
            </a:ext>
          </a:extLst>
        </p:spPr>
      </p:pic>
      <p:pic>
        <p:nvPicPr>
          <p:cNvPr id="5150" name="Picture 30" descr="An external file that holds a picture, illustration, etc.&#10;Object name is AMS-6-14982-ilg00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7584" y="2510943"/>
            <a:ext cx="1167304" cy="501236"/>
          </a:xfrm>
          <a:prstGeom prst="rect">
            <a:avLst/>
          </a:prstGeom>
          <a:noFill/>
          <a:extLst>
            <a:ext uri="{909E8E84-426E-40DD-AFC4-6F175D3DCCD1}">
              <a14:hiddenFill xmlns:a14="http://schemas.microsoft.com/office/drawing/2010/main">
                <a:solidFill>
                  <a:srgbClr val="FFFFFF"/>
                </a:solidFill>
              </a14:hiddenFill>
            </a:ext>
          </a:extLst>
        </p:spPr>
      </p:pic>
      <p:pic>
        <p:nvPicPr>
          <p:cNvPr id="5152" name="Picture 32" descr="An external file that holds a picture, illustration, etc.&#10;Object name is AMS-6-14982-ilg002.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44437" y="2520786"/>
            <a:ext cx="1284477" cy="50123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609600" y="3573016"/>
            <a:ext cx="1298104" cy="646331"/>
          </a:xfrm>
          <a:prstGeom prst="rect">
            <a:avLst/>
          </a:prstGeom>
        </p:spPr>
        <p:txBody>
          <a:bodyPr wrap="square">
            <a:spAutoFit/>
          </a:bodyPr>
          <a:lstStyle/>
          <a:p>
            <a:r>
              <a:rPr lang="en-GB" dirty="0">
                <a:solidFill>
                  <a:srgbClr val="000000"/>
                </a:solidFill>
                <a:latin typeface="Times New Roman" panose="02020603050405020304" pitchFamily="18" charset="0"/>
              </a:rPr>
              <a:t>Internal lift external lift</a:t>
            </a:r>
            <a:endParaRPr lang="en-GB" dirty="0"/>
          </a:p>
        </p:txBody>
      </p:sp>
      <p:sp>
        <p:nvSpPr>
          <p:cNvPr id="11" name="Rectangle 10"/>
          <p:cNvSpPr/>
          <p:nvPr/>
        </p:nvSpPr>
        <p:spPr>
          <a:xfrm>
            <a:off x="2018017" y="3573016"/>
            <a:ext cx="1883850" cy="1200329"/>
          </a:xfrm>
          <a:prstGeom prst="rect">
            <a:avLst/>
          </a:prstGeom>
        </p:spPr>
        <p:txBody>
          <a:bodyPr wrap="square">
            <a:spAutoFit/>
          </a:bodyPr>
          <a:lstStyle/>
          <a:p>
            <a:pPr>
              <a:buFont typeface="Arial" panose="020B0604020202020204" pitchFamily="34" charset="0"/>
              <a:buChar char="•"/>
            </a:pPr>
            <a:r>
              <a:rPr lang="en-GB" dirty="0">
                <a:solidFill>
                  <a:srgbClr val="000000"/>
                </a:solidFill>
                <a:latin typeface="Times New Roman" panose="02020603050405020304" pitchFamily="18" charset="0"/>
              </a:rPr>
              <a:t>Shortening of longer limb:– </a:t>
            </a:r>
          </a:p>
          <a:p>
            <a:pPr>
              <a:buFont typeface="Arial" panose="020B0604020202020204" pitchFamily="34" charset="0"/>
              <a:buChar char="•"/>
            </a:pPr>
            <a:r>
              <a:rPr lang="en-GB" dirty="0">
                <a:solidFill>
                  <a:srgbClr val="000000"/>
                </a:solidFill>
                <a:latin typeface="Times New Roman" panose="02020603050405020304" pitchFamily="18" charset="0"/>
              </a:rPr>
              <a:t>epiphysiodesis</a:t>
            </a:r>
          </a:p>
          <a:p>
            <a:pPr>
              <a:buFont typeface="Arial" panose="020B0604020202020204" pitchFamily="34" charset="0"/>
              <a:buChar char="•"/>
            </a:pPr>
            <a:r>
              <a:rPr lang="en-GB" dirty="0">
                <a:solidFill>
                  <a:srgbClr val="000000"/>
                </a:solidFill>
                <a:latin typeface="Times New Roman" panose="02020603050405020304" pitchFamily="18" charset="0"/>
              </a:rPr>
              <a:t>osteotomy</a:t>
            </a:r>
            <a:endParaRPr lang="en-GB" b="0" i="0" dirty="0">
              <a:solidFill>
                <a:srgbClr val="000000"/>
              </a:solidFill>
              <a:effectLst/>
              <a:latin typeface="Times New Roman" panose="02020603050405020304" pitchFamily="18" charset="0"/>
            </a:endParaRPr>
          </a:p>
        </p:txBody>
      </p:sp>
      <p:sp>
        <p:nvSpPr>
          <p:cNvPr id="12" name="Rectangle 11"/>
          <p:cNvSpPr/>
          <p:nvPr/>
        </p:nvSpPr>
        <p:spPr>
          <a:xfrm>
            <a:off x="3846804" y="3573016"/>
            <a:ext cx="1448784" cy="923330"/>
          </a:xfrm>
          <a:prstGeom prst="rect">
            <a:avLst/>
          </a:prstGeom>
        </p:spPr>
        <p:txBody>
          <a:bodyPr wrap="square">
            <a:spAutoFit/>
          </a:bodyPr>
          <a:lstStyle/>
          <a:p>
            <a:r>
              <a:rPr lang="en-GB" dirty="0">
                <a:solidFill>
                  <a:srgbClr val="000000"/>
                </a:solidFill>
                <a:latin typeface="Times New Roman" panose="02020603050405020304" pitchFamily="18" charset="0"/>
              </a:rPr>
              <a:t>Lengthening of shorter limb</a:t>
            </a:r>
            <a:endParaRPr lang="en-GB" dirty="0"/>
          </a:p>
        </p:txBody>
      </p:sp>
      <p:sp>
        <p:nvSpPr>
          <p:cNvPr id="13" name="Rectangle 12"/>
          <p:cNvSpPr/>
          <p:nvPr/>
        </p:nvSpPr>
        <p:spPr>
          <a:xfrm>
            <a:off x="5419849" y="3573016"/>
            <a:ext cx="1394910" cy="2031325"/>
          </a:xfrm>
          <a:prstGeom prst="rect">
            <a:avLst/>
          </a:prstGeom>
        </p:spPr>
        <p:txBody>
          <a:bodyPr wrap="square">
            <a:spAutoFit/>
          </a:bodyPr>
          <a:lstStyle/>
          <a:p>
            <a:r>
              <a:rPr lang="en-GB" dirty="0">
                <a:solidFill>
                  <a:srgbClr val="000000"/>
                </a:solidFill>
                <a:latin typeface="Times New Roman" panose="02020603050405020304" pitchFamily="18" charset="0"/>
              </a:rPr>
              <a:t>Combined lengthening of shorter and shortening of longer limb</a:t>
            </a:r>
            <a:endParaRPr lang="en-GB" dirty="0"/>
          </a:p>
        </p:txBody>
      </p:sp>
      <p:sp>
        <p:nvSpPr>
          <p:cNvPr id="15" name="TextBox 14"/>
          <p:cNvSpPr txBox="1"/>
          <p:nvPr/>
        </p:nvSpPr>
        <p:spPr>
          <a:xfrm>
            <a:off x="7097976" y="3573016"/>
            <a:ext cx="1048877" cy="369332"/>
          </a:xfrm>
          <a:prstGeom prst="rect">
            <a:avLst/>
          </a:prstGeom>
          <a:noFill/>
        </p:spPr>
        <p:txBody>
          <a:bodyPr wrap="none" rtlCol="0">
            <a:spAutoFit/>
          </a:bodyPr>
          <a:lstStyle/>
          <a:p>
            <a:r>
              <a:rPr lang="en-GB" dirty="0"/>
              <a:t>Prosthesis</a:t>
            </a:r>
          </a:p>
        </p:txBody>
      </p:sp>
    </p:spTree>
    <p:extLst>
      <p:ext uri="{BB962C8B-B14F-4D97-AF65-F5344CB8AC3E}">
        <p14:creationId xmlns:p14="http://schemas.microsoft.com/office/powerpoint/2010/main" val="3109598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71600" y="476672"/>
            <a:ext cx="6798734" cy="1303867"/>
          </a:xfrm>
        </p:spPr>
        <p:txBody>
          <a:bodyPr/>
          <a:lstStyle/>
          <a:p>
            <a:pPr algn="ctr"/>
            <a:r>
              <a:rPr lang="en-GB" dirty="0"/>
              <a:t>Hypermobility</a:t>
            </a:r>
          </a:p>
        </p:txBody>
      </p:sp>
      <p:sp>
        <p:nvSpPr>
          <p:cNvPr id="4" name="Content Placeholder 3"/>
          <p:cNvSpPr>
            <a:spLocks noGrp="1"/>
          </p:cNvSpPr>
          <p:nvPr>
            <p:ph sz="quarter" idx="1"/>
          </p:nvPr>
        </p:nvSpPr>
        <p:spPr>
          <a:xfrm>
            <a:off x="612648" y="2636912"/>
            <a:ext cx="7631760" cy="3384376"/>
          </a:xfrm>
        </p:spPr>
        <p:txBody>
          <a:bodyPr>
            <a:normAutofit fontScale="70000" lnSpcReduction="20000"/>
          </a:bodyPr>
          <a:lstStyle/>
          <a:p>
            <a:pPr algn="just"/>
            <a:r>
              <a:rPr lang="en-GB" dirty="0"/>
              <a:t>Hypermobility or generalised joint laxity is defined as a condition in which most of an individual’s synovial joints have a range of motion beyond normal limits </a:t>
            </a:r>
          </a:p>
          <a:p>
            <a:pPr algn="just"/>
            <a:r>
              <a:rPr lang="en-GB" dirty="0"/>
              <a:t>The prevalence of hypermobility in schoolchildren has been estimated to be 13–26.5%, with a higher prevalence in girls than boys </a:t>
            </a:r>
          </a:p>
          <a:p>
            <a:pPr algn="just"/>
            <a:r>
              <a:rPr lang="en-GB" dirty="0"/>
              <a:t>Benign joint hypermobility syndrome is traditionally thought of as being a benign condition consisting of generalised joint laxity with non-specific musculoskeletal complaints. </a:t>
            </a:r>
          </a:p>
          <a:p>
            <a:pPr algn="just"/>
            <a:r>
              <a:rPr lang="en-GB" dirty="0"/>
              <a:t>In some sports, hypermobile joints may be associated with a performance advantage—for example, spin bowlers in cricket, gymnasts, and ballerinas </a:t>
            </a:r>
          </a:p>
          <a:p>
            <a:pPr algn="just"/>
            <a:r>
              <a:rPr lang="en-GB" dirty="0"/>
              <a:t>However, previous studies have revealed an increased incidence of musculoskeletal complaints such as arthralgia, joint subluxations, joint dislocations, and sprains in sportsmen with hypermobile joints</a:t>
            </a:r>
          </a:p>
          <a:p>
            <a:pPr algn="just"/>
            <a:endParaRPr lang="en-GB" dirty="0"/>
          </a:p>
        </p:txBody>
      </p:sp>
    </p:spTree>
    <p:extLst>
      <p:ext uri="{BB962C8B-B14F-4D97-AF65-F5344CB8AC3E}">
        <p14:creationId xmlns:p14="http://schemas.microsoft.com/office/powerpoint/2010/main" val="434041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Hypermobility</a:t>
            </a:r>
          </a:p>
        </p:txBody>
      </p:sp>
      <p:pic>
        <p:nvPicPr>
          <p:cNvPr id="1026" name="Picture 2" descr="Do You Have Joint Hypermobility Syndrome? Start with the Beighton Score -  Doctor Rowe">
            <a:extLst>
              <a:ext uri="{FF2B5EF4-FFF2-40B4-BE49-F238E27FC236}">
                <a16:creationId xmlns:a16="http://schemas.microsoft.com/office/drawing/2014/main" id="{216A016A-DCF8-1756-F45C-0044800F50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64" y="2708920"/>
            <a:ext cx="7020272" cy="2839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676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DFB5D1BB-0703-437B-BD1E-1D07F8A27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02" y="0"/>
            <a:ext cx="9172471" cy="6856214"/>
            <a:chOff x="-15736" y="0"/>
            <a:chExt cx="12229962" cy="6856214"/>
          </a:xfrm>
        </p:grpSpPr>
        <p:pic>
          <p:nvPicPr>
            <p:cNvPr id="36" name="Picture 35">
              <a:extLst>
                <a:ext uri="{FF2B5EF4-FFF2-40B4-BE49-F238E27FC236}">
                  <a16:creationId xmlns:a16="http://schemas.microsoft.com/office/drawing/2014/main" id="{3886586B-3F0F-4593-B272-AE75AD0F092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7" name="Rectangle 36">
              <a:extLst>
                <a:ext uri="{FF2B5EF4-FFF2-40B4-BE49-F238E27FC236}">
                  <a16:creationId xmlns:a16="http://schemas.microsoft.com/office/drawing/2014/main" id="{020DEB59-BF94-41B5-8F16-8B10442EE0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8" name="Picture 37">
              <a:extLst>
                <a:ext uri="{FF2B5EF4-FFF2-40B4-BE49-F238E27FC236}">
                  <a16:creationId xmlns:a16="http://schemas.microsoft.com/office/drawing/2014/main" id="{9A3BEF6F-FC03-43B1-8D1B-8DA3A360DBF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9" name="Picture 38">
              <a:extLst>
                <a:ext uri="{FF2B5EF4-FFF2-40B4-BE49-F238E27FC236}">
                  <a16:creationId xmlns:a16="http://schemas.microsoft.com/office/drawing/2014/main" id="{0F49BA32-A501-4C79-9A72-92587AB9EE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41" name="Straight Connector 40">
            <a:extLst>
              <a:ext uri="{FF2B5EF4-FFF2-40B4-BE49-F238E27FC236}">
                <a16:creationId xmlns:a16="http://schemas.microsoft.com/office/drawing/2014/main" id="{883F92AF-2403-4558-B1D7-72130A1E4B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2519A6CD-CC7D-6BC4-A0D8-E7E8520B4A1A}"/>
              </a:ext>
            </a:extLst>
          </p:cNvPr>
          <p:cNvSpPr>
            <a:spLocks noGrp="1"/>
          </p:cNvSpPr>
          <p:nvPr>
            <p:ph type="title"/>
          </p:nvPr>
        </p:nvSpPr>
        <p:spPr>
          <a:xfrm>
            <a:off x="971551" y="982132"/>
            <a:ext cx="7200897" cy="1303867"/>
          </a:xfrm>
        </p:spPr>
        <p:txBody>
          <a:bodyPr vert="horz" lIns="91440" tIns="45720" rIns="91440" bIns="45720" rtlCol="0" anchor="ctr">
            <a:normAutofit/>
          </a:bodyPr>
          <a:lstStyle/>
          <a:p>
            <a:r>
              <a:rPr lang="en-US" sz="4400" dirty="0"/>
              <a:t>Career overview</a:t>
            </a:r>
          </a:p>
        </p:txBody>
      </p:sp>
      <p:sp>
        <p:nvSpPr>
          <p:cNvPr id="4" name="Text Placeholder 3">
            <a:extLst>
              <a:ext uri="{FF2B5EF4-FFF2-40B4-BE49-F238E27FC236}">
                <a16:creationId xmlns:a16="http://schemas.microsoft.com/office/drawing/2014/main" id="{3C7E6490-1D33-264E-93E0-3DDF05941FDD}"/>
              </a:ext>
            </a:extLst>
          </p:cNvPr>
          <p:cNvSpPr>
            <a:spLocks noGrp="1"/>
          </p:cNvSpPr>
          <p:nvPr>
            <p:ph type="body" sz="half" idx="2"/>
          </p:nvPr>
        </p:nvSpPr>
        <p:spPr>
          <a:xfrm>
            <a:off x="971551" y="2556932"/>
            <a:ext cx="4692650" cy="3318936"/>
          </a:xfrm>
        </p:spPr>
        <p:txBody>
          <a:bodyPr vert="horz" lIns="91440" tIns="45720" rIns="91440" bIns="45720" rtlCol="0" anchor="t">
            <a:normAutofit fontScale="85000" lnSpcReduction="20000"/>
          </a:bodyPr>
          <a:lstStyle/>
          <a:p>
            <a:pPr algn="l">
              <a:buFont typeface="Arial"/>
              <a:buChar char="•"/>
            </a:pPr>
            <a:r>
              <a:rPr lang="en-US" dirty="0"/>
              <a:t> 1998 - Graduated UOM – Diploma in Podiatry</a:t>
            </a:r>
          </a:p>
          <a:p>
            <a:pPr algn="l">
              <a:buFont typeface="Arial"/>
              <a:buChar char="•"/>
            </a:pPr>
            <a:r>
              <a:rPr lang="en-US" dirty="0"/>
              <a:t> 2006 – President APM – 2 years</a:t>
            </a:r>
          </a:p>
          <a:p>
            <a:pPr algn="l">
              <a:buFont typeface="Arial"/>
              <a:buChar char="•"/>
            </a:pPr>
            <a:r>
              <a:rPr lang="en-US" dirty="0"/>
              <a:t> 2006 – Clinical Educator </a:t>
            </a:r>
          </a:p>
          <a:p>
            <a:pPr algn="l">
              <a:buFont typeface="Arial"/>
              <a:buChar char="•"/>
            </a:pPr>
            <a:r>
              <a:rPr lang="en-US" dirty="0"/>
              <a:t> 2008 - PGCert – Podopaediatrics (GCU UK)</a:t>
            </a:r>
          </a:p>
          <a:p>
            <a:pPr algn="l">
              <a:buFont typeface="Arial"/>
              <a:buChar char="•"/>
            </a:pPr>
            <a:r>
              <a:rPr lang="en-US" dirty="0"/>
              <a:t> 2012 – MSc – Podiatry (Podopaediatrics) GCU UK</a:t>
            </a:r>
          </a:p>
          <a:p>
            <a:pPr algn="l">
              <a:buFont typeface="Arial"/>
              <a:buChar char="•"/>
            </a:pPr>
            <a:r>
              <a:rPr lang="en-US" dirty="0"/>
              <a:t> 2012 – Opening Podopaediatrics </a:t>
            </a:r>
            <a:r>
              <a:rPr lang="en-US" dirty="0" err="1"/>
              <a:t>B’Kara</a:t>
            </a:r>
            <a:r>
              <a:rPr lang="en-US" dirty="0"/>
              <a:t> COE</a:t>
            </a:r>
          </a:p>
          <a:p>
            <a:pPr algn="l">
              <a:buFont typeface="Arial"/>
              <a:buChar char="•"/>
            </a:pPr>
            <a:r>
              <a:rPr lang="en-US" dirty="0"/>
              <a:t> 2013 – Lecturer UOM - Podopaediatrics Module</a:t>
            </a:r>
          </a:p>
          <a:p>
            <a:pPr algn="l">
              <a:buFont typeface="Arial"/>
              <a:buChar char="•"/>
            </a:pPr>
            <a:r>
              <a:rPr lang="en-US" dirty="0"/>
              <a:t> 2018 – President APM – till today</a:t>
            </a:r>
          </a:p>
          <a:p>
            <a:pPr algn="l">
              <a:buFont typeface="Arial"/>
              <a:buChar char="•"/>
            </a:pPr>
            <a:r>
              <a:rPr lang="en-US" dirty="0"/>
              <a:t> 2020 – Vice President FIP – 2 years</a:t>
            </a:r>
          </a:p>
          <a:p>
            <a:pPr algn="l">
              <a:buFont typeface="Arial"/>
              <a:buChar char="•"/>
            </a:pPr>
            <a:r>
              <a:rPr lang="en-US" dirty="0"/>
              <a:t> 2021 – Executive Allied Health Care Practitioner</a:t>
            </a:r>
          </a:p>
          <a:p>
            <a:pPr algn="l">
              <a:buFont typeface="Arial"/>
              <a:buChar char="•"/>
            </a:pPr>
            <a:r>
              <a:rPr lang="en-US" dirty="0"/>
              <a:t> 2022 – President FIP – 2 years</a:t>
            </a:r>
          </a:p>
          <a:p>
            <a:pPr algn="l">
              <a:buFont typeface="Arial"/>
              <a:buChar char="•"/>
            </a:pPr>
            <a:endParaRPr lang="en-US" dirty="0"/>
          </a:p>
        </p:txBody>
      </p:sp>
      <p:pic>
        <p:nvPicPr>
          <p:cNvPr id="6" name="Picture Placeholder 5" descr="A person in a suit&#10;&#10;Description automatically generated with medium confidence">
            <a:extLst>
              <a:ext uri="{FF2B5EF4-FFF2-40B4-BE49-F238E27FC236}">
                <a16:creationId xmlns:a16="http://schemas.microsoft.com/office/drawing/2014/main" id="{300F6AED-E118-9CF7-423D-AD31C05ACDFD}"/>
              </a:ext>
            </a:extLst>
          </p:cNvPr>
          <p:cNvPicPr>
            <a:picLocks noGrp="1" noChangeAspect="1"/>
          </p:cNvPicPr>
          <p:nvPr>
            <p:ph type="pic" idx="1"/>
          </p:nvPr>
        </p:nvPicPr>
        <p:blipFill rotWithShape="1">
          <a:blip r:embed="rId5">
            <a:extLst>
              <a:ext uri="{28A0092B-C50C-407E-A947-70E740481C1C}">
                <a14:useLocalDpi xmlns:a14="http://schemas.microsoft.com/office/drawing/2010/main" val="0"/>
              </a:ext>
            </a:extLst>
          </a:blip>
          <a:srcRect l="15483" r="12489" b="6"/>
          <a:stretch/>
        </p:blipFill>
        <p:spPr>
          <a:xfrm>
            <a:off x="6063769" y="2701180"/>
            <a:ext cx="2054796" cy="2852640"/>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1311917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err="1"/>
              <a:t>Sever’s</a:t>
            </a:r>
            <a:r>
              <a:rPr lang="en-GB" dirty="0"/>
              <a:t> disease</a:t>
            </a:r>
            <a:endParaRPr lang="en-US" dirty="0"/>
          </a:p>
        </p:txBody>
      </p:sp>
      <p:sp>
        <p:nvSpPr>
          <p:cNvPr id="3" name="Content Placeholder 2"/>
          <p:cNvSpPr>
            <a:spLocks noGrp="1"/>
          </p:cNvSpPr>
          <p:nvPr>
            <p:ph sz="quarter" idx="1"/>
          </p:nvPr>
        </p:nvSpPr>
        <p:spPr/>
        <p:txBody>
          <a:bodyPr>
            <a:normAutofit fontScale="92500"/>
          </a:bodyPr>
          <a:lstStyle/>
          <a:p>
            <a:pPr algn="just"/>
            <a:r>
              <a:rPr lang="en-US" dirty="0" err="1"/>
              <a:t>Sever’s</a:t>
            </a:r>
            <a:r>
              <a:rPr lang="en-US" dirty="0"/>
              <a:t> disease is an inflammation of the calcaneal apophysis</a:t>
            </a:r>
          </a:p>
          <a:p>
            <a:pPr algn="just"/>
            <a:r>
              <a:rPr lang="en-US" dirty="0"/>
              <a:t>The calcaneal apophysis is a cartilaginous growth center onto which the Achilles tendon inserts</a:t>
            </a:r>
          </a:p>
          <a:p>
            <a:pPr algn="just"/>
            <a:r>
              <a:rPr lang="en-US" dirty="0"/>
              <a:t>The generally accepted clinical picture of </a:t>
            </a:r>
            <a:r>
              <a:rPr lang="en-US" dirty="0" err="1"/>
              <a:t>Sever’s</a:t>
            </a:r>
            <a:r>
              <a:rPr lang="en-US" dirty="0"/>
              <a:t> disease is that of an active male child 10 to 12 and female 8 to 10 years old, often presenting at the beginning of a sport season, experiencing a growth spurt, and experiencing pain over the apophyseal area of one or both heels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err="1"/>
              <a:t>Sever’s</a:t>
            </a:r>
            <a:r>
              <a:rPr lang="en-GB" dirty="0"/>
              <a:t> disease</a:t>
            </a:r>
          </a:p>
        </p:txBody>
      </p:sp>
      <p:pic>
        <p:nvPicPr>
          <p:cNvPr id="1026" name="Picture 2" descr="http://www.epainassist.com/images/Sever-Diseas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6369" y="2636912"/>
            <a:ext cx="6551261" cy="3704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071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Juvenile Hallux Abducto Valgus</a:t>
            </a:r>
          </a:p>
        </p:txBody>
      </p:sp>
      <p:sp>
        <p:nvSpPr>
          <p:cNvPr id="3" name="Content Placeholder 2"/>
          <p:cNvSpPr>
            <a:spLocks noGrp="1"/>
          </p:cNvSpPr>
          <p:nvPr>
            <p:ph sz="quarter" idx="1"/>
          </p:nvPr>
        </p:nvSpPr>
        <p:spPr/>
        <p:txBody>
          <a:bodyPr>
            <a:normAutofit fontScale="85000" lnSpcReduction="10000"/>
          </a:bodyPr>
          <a:lstStyle/>
          <a:p>
            <a:pPr algn="just"/>
            <a:r>
              <a:rPr lang="en-GB" dirty="0"/>
              <a:t>Hallux valgus is a common foot problem which, in its early stages, will affect just the first metatarsophalangeal joint</a:t>
            </a:r>
          </a:p>
          <a:p>
            <a:pPr algn="just"/>
            <a:r>
              <a:rPr lang="en-GB" dirty="0"/>
              <a:t>It is likely that hallux valgus is not a yes or no phenomenon but rather represents a continuum of variable severity</a:t>
            </a:r>
          </a:p>
          <a:p>
            <a:pPr algn="just"/>
            <a:r>
              <a:rPr lang="en-GB" dirty="0"/>
              <a:t>It can also be associated with abnormal foot mechanics, such us a contracted Achilles tendon or a severe pes planus</a:t>
            </a:r>
          </a:p>
          <a:p>
            <a:pPr algn="just"/>
            <a:r>
              <a:rPr lang="en-GB" dirty="0"/>
              <a:t>Juvenile hallux valgus deformities have been characterized by their familial tendency and in the past, different authors proposed that this trait was autosomal dominant with incomplete penetrance, or with maternal transmission</a:t>
            </a:r>
          </a:p>
          <a:p>
            <a:pPr algn="just"/>
            <a:endParaRPr lang="en-GB" dirty="0"/>
          </a:p>
        </p:txBody>
      </p:sp>
    </p:spTree>
    <p:extLst>
      <p:ext uri="{BB962C8B-B14F-4D97-AF65-F5344CB8AC3E}">
        <p14:creationId xmlns:p14="http://schemas.microsoft.com/office/powerpoint/2010/main" val="1832435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Juvenile Hallux Abducto Valgus</a:t>
            </a:r>
          </a:p>
        </p:txBody>
      </p:sp>
      <p:pic>
        <p:nvPicPr>
          <p:cNvPr id="6146" name="Picture 2" descr="http://www.drjamfeet.com/wp-content/uploads/2014/10/shutterstock_122077087.jpg"/>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1409435" y="2636912"/>
            <a:ext cx="6325129" cy="348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3278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Dermatological Assessment </a:t>
            </a:r>
          </a:p>
        </p:txBody>
      </p:sp>
      <p:sp>
        <p:nvSpPr>
          <p:cNvPr id="3" name="Content Placeholder 2"/>
          <p:cNvSpPr>
            <a:spLocks noGrp="1"/>
          </p:cNvSpPr>
          <p:nvPr>
            <p:ph sz="quarter" idx="1"/>
          </p:nvPr>
        </p:nvSpPr>
        <p:spPr/>
        <p:txBody>
          <a:bodyPr>
            <a:normAutofit fontScale="92500" lnSpcReduction="10000"/>
          </a:bodyPr>
          <a:lstStyle/>
          <a:p>
            <a:r>
              <a:rPr lang="en-GB" dirty="0"/>
              <a:t>Myriad dermatoses can affect athletes</a:t>
            </a:r>
          </a:p>
          <a:p>
            <a:r>
              <a:rPr lang="en-GB" dirty="0"/>
              <a:t>One of the most common cutaneous manifestations of athletic activity are skin infections</a:t>
            </a:r>
          </a:p>
          <a:p>
            <a:r>
              <a:rPr lang="en-GB" dirty="0"/>
              <a:t>Bacteria, viruses, and fungi cause these infections</a:t>
            </a:r>
          </a:p>
          <a:p>
            <a:r>
              <a:rPr lang="en-GB" dirty="0"/>
              <a:t>Many are contagious and may have serious ramifications for team practices and competitions</a:t>
            </a:r>
          </a:p>
          <a:p>
            <a:r>
              <a:rPr lang="en-GB" dirty="0"/>
              <a:t>Knowledge of these infections facilitates implementation of rapid treatment and preventive measures to ensure the least disruption in daily team activities</a:t>
            </a:r>
          </a:p>
        </p:txBody>
      </p:sp>
    </p:spTree>
    <p:extLst>
      <p:ext uri="{BB962C8B-B14F-4D97-AF65-F5344CB8AC3E}">
        <p14:creationId xmlns:p14="http://schemas.microsoft.com/office/powerpoint/2010/main" val="137823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Eczema</a:t>
            </a:r>
          </a:p>
        </p:txBody>
      </p:sp>
      <p:pic>
        <p:nvPicPr>
          <p:cNvPr id="38914" name="Picture 2" descr="http://www.what-is-eczema.com/images/footeczemapic.jpg"/>
          <p:cNvPicPr>
            <a:picLocks noChangeAspect="1" noChangeArrowheads="1"/>
          </p:cNvPicPr>
          <p:nvPr/>
        </p:nvPicPr>
        <p:blipFill>
          <a:blip r:embed="rId2" cstate="print"/>
          <a:srcRect/>
          <a:stretch>
            <a:fillRect/>
          </a:stretch>
        </p:blipFill>
        <p:spPr bwMode="auto">
          <a:xfrm>
            <a:off x="2519362" y="2708920"/>
            <a:ext cx="4105275" cy="3096344"/>
          </a:xfrm>
          <a:prstGeom prst="rect">
            <a:avLst/>
          </a:prstGeom>
          <a:noFill/>
          <a:effectLst/>
          <a:scene3d>
            <a:camera prst="orthographicFront"/>
            <a:lightRig rig="threePt" dir="t"/>
          </a:scene3d>
          <a:sp3d>
            <a:bevelT prst="relaxedInset"/>
          </a:sp3d>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Eczema</a:t>
            </a:r>
          </a:p>
        </p:txBody>
      </p:sp>
      <p:sp>
        <p:nvSpPr>
          <p:cNvPr id="3" name="Content Placeholder 2"/>
          <p:cNvSpPr>
            <a:spLocks noGrp="1"/>
          </p:cNvSpPr>
          <p:nvPr>
            <p:ph sz="quarter" idx="1"/>
          </p:nvPr>
        </p:nvSpPr>
        <p:spPr/>
        <p:txBody>
          <a:bodyPr>
            <a:normAutofit lnSpcReduction="10000"/>
          </a:bodyPr>
          <a:lstStyle/>
          <a:p>
            <a:pPr algn="just"/>
            <a:r>
              <a:rPr lang="en-GB" dirty="0"/>
              <a:t>The prevalence of eczema has increased to levels of public health relevance in the Western world, especially in children</a:t>
            </a:r>
          </a:p>
          <a:p>
            <a:pPr algn="just"/>
            <a:r>
              <a:rPr lang="en-GB" dirty="0"/>
              <a:t>As the most frequent inflammatory condition in childhood, eczema affects physiological and psychological wellbeing of affected children and results in substantial costs</a:t>
            </a:r>
          </a:p>
          <a:p>
            <a:pPr algn="just"/>
            <a:r>
              <a:rPr lang="en-GB" dirty="0"/>
              <a:t>The most common type of eczema is atopic dermatitis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Tinea </a:t>
            </a:r>
            <a:r>
              <a:rPr lang="en-GB" dirty="0" err="1"/>
              <a:t>Pedis</a:t>
            </a:r>
            <a:endParaRPr lang="en-GB" dirty="0"/>
          </a:p>
        </p:txBody>
      </p:sp>
      <p:sp>
        <p:nvSpPr>
          <p:cNvPr id="3" name="Content Placeholder 2"/>
          <p:cNvSpPr>
            <a:spLocks noGrp="1"/>
          </p:cNvSpPr>
          <p:nvPr>
            <p:ph sz="quarter" idx="1"/>
          </p:nvPr>
        </p:nvSpPr>
        <p:spPr/>
        <p:txBody>
          <a:bodyPr>
            <a:normAutofit fontScale="85000" lnSpcReduction="10000"/>
          </a:bodyPr>
          <a:lstStyle/>
          <a:p>
            <a:pPr algn="just"/>
            <a:r>
              <a:rPr lang="en-GB" dirty="0"/>
              <a:t>Fungal infections predominate in the total number of sports-related skin infections</a:t>
            </a:r>
          </a:p>
          <a:p>
            <a:pPr algn="just"/>
            <a:r>
              <a:rPr lang="en-GB" dirty="0"/>
              <a:t>Dermatophytes may infect the foot (tinea </a:t>
            </a:r>
            <a:r>
              <a:rPr lang="en-GB" dirty="0" err="1"/>
              <a:t>pedis</a:t>
            </a:r>
            <a:r>
              <a:rPr lang="en-GB" dirty="0"/>
              <a:t>) and nails (onychomycosis)</a:t>
            </a:r>
          </a:p>
          <a:p>
            <a:pPr algn="just"/>
            <a:r>
              <a:rPr lang="en-GB" dirty="0"/>
              <a:t>Occasionally, athletes contemporaneously suffer from several types of infection with dermatophytes</a:t>
            </a:r>
          </a:p>
          <a:p>
            <a:pPr algn="just"/>
            <a:r>
              <a:rPr lang="en-GB" dirty="0"/>
              <a:t>Tinea </a:t>
            </a:r>
            <a:r>
              <a:rPr lang="en-GB" dirty="0" err="1"/>
              <a:t>pedis</a:t>
            </a:r>
            <a:r>
              <a:rPr lang="en-GB" dirty="0"/>
              <a:t> (athlete's foot) represents the most common cutaneous fungal infection in athletes</a:t>
            </a:r>
          </a:p>
          <a:p>
            <a:pPr algn="just"/>
            <a:r>
              <a:rPr lang="en-GB" dirty="0"/>
              <a:t>Myriad epidemiologic studies document the greater prevalence of tinea </a:t>
            </a:r>
            <a:r>
              <a:rPr lang="en-GB" dirty="0" err="1"/>
              <a:t>pedis</a:t>
            </a:r>
            <a:r>
              <a:rPr lang="en-GB" dirty="0"/>
              <a:t> among athletes compared with non-athletes</a:t>
            </a:r>
          </a:p>
        </p:txBody>
      </p:sp>
    </p:spTree>
    <p:extLst>
      <p:ext uri="{BB962C8B-B14F-4D97-AF65-F5344CB8AC3E}">
        <p14:creationId xmlns:p14="http://schemas.microsoft.com/office/powerpoint/2010/main" val="18808180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Tinea </a:t>
            </a:r>
            <a:r>
              <a:rPr lang="en-GB" dirty="0" err="1"/>
              <a:t>Pedis</a:t>
            </a:r>
            <a:endParaRPr lang="en-GB" dirty="0"/>
          </a:p>
        </p:txBody>
      </p:sp>
      <p:pic>
        <p:nvPicPr>
          <p:cNvPr id="1026" name="Picture 2" descr="http://www.rayur.com/wp-content/uploads/2012/07/Tinea-Ped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72662" y="3075810"/>
            <a:ext cx="3624337" cy="24585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phweb.bumc.bu.edu/otlt/MPH-Modules/PH/PH709_InfectiousAgents/TineaPedi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6020" y="2852936"/>
            <a:ext cx="4347794" cy="2909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3147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Onychomycosis</a:t>
            </a:r>
          </a:p>
        </p:txBody>
      </p:sp>
      <p:sp>
        <p:nvSpPr>
          <p:cNvPr id="3" name="Content Placeholder 2"/>
          <p:cNvSpPr>
            <a:spLocks noGrp="1"/>
          </p:cNvSpPr>
          <p:nvPr>
            <p:ph sz="quarter" idx="1"/>
          </p:nvPr>
        </p:nvSpPr>
        <p:spPr/>
        <p:txBody>
          <a:bodyPr>
            <a:normAutofit lnSpcReduction="10000"/>
          </a:bodyPr>
          <a:lstStyle/>
          <a:p>
            <a:pPr algn="just"/>
            <a:r>
              <a:rPr lang="en-GB" dirty="0"/>
              <a:t>Onychomycosis is commonly seen in conjunction with tinea </a:t>
            </a:r>
            <a:r>
              <a:rPr lang="en-GB" dirty="0" err="1"/>
              <a:t>pedis</a:t>
            </a:r>
            <a:r>
              <a:rPr lang="en-GB" dirty="0"/>
              <a:t> or may occur secondary to trauma to the nail</a:t>
            </a:r>
          </a:p>
          <a:p>
            <a:pPr algn="just"/>
            <a:r>
              <a:rPr lang="en-GB" dirty="0"/>
              <a:t>Although the exact incidence of onychomycosis is unknown, studies suggest that between 2% and 26% of the general population world-wide are affected</a:t>
            </a:r>
          </a:p>
          <a:p>
            <a:pPr algn="just"/>
            <a:r>
              <a:rPr lang="en-GB" dirty="0"/>
              <a:t>Infections appear to be least common in children, but when they occur in these younger subjects they are frequently misdiagnosed</a:t>
            </a:r>
          </a:p>
          <a:p>
            <a:endParaRPr lang="en-GB" dirty="0"/>
          </a:p>
          <a:p>
            <a:endParaRPr lang="en-GB" dirty="0"/>
          </a:p>
          <a:p>
            <a:endParaRPr lang="en-GB" dirty="0"/>
          </a:p>
        </p:txBody>
      </p:sp>
    </p:spTree>
    <p:extLst>
      <p:ext uri="{BB962C8B-B14F-4D97-AF65-F5344CB8AC3E}">
        <p14:creationId xmlns:p14="http://schemas.microsoft.com/office/powerpoint/2010/main" val="1223210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0D5C0B3-749B-48F5-A36A-DAD28155ABDB}"/>
              </a:ext>
            </a:extLst>
          </p:cNvPr>
          <p:cNvSpPr>
            <a:spLocks noGrp="1" noChangeArrowheads="1"/>
          </p:cNvSpPr>
          <p:nvPr>
            <p:ph type="title"/>
          </p:nvPr>
        </p:nvSpPr>
        <p:spPr/>
        <p:txBody>
          <a:bodyPr/>
          <a:lstStyle/>
          <a:p>
            <a:r>
              <a:rPr lang="en-GB" altLang="en-MT" dirty="0"/>
              <a:t>Podopaediatric clinic</a:t>
            </a:r>
            <a:endParaRPr lang="en-MT" altLang="en-MT" dirty="0"/>
          </a:p>
        </p:txBody>
      </p:sp>
      <p:sp>
        <p:nvSpPr>
          <p:cNvPr id="8195" name="Content Placeholder 2">
            <a:extLst>
              <a:ext uri="{FF2B5EF4-FFF2-40B4-BE49-F238E27FC236}">
                <a16:creationId xmlns:a16="http://schemas.microsoft.com/office/drawing/2014/main" id="{4D533FE2-FA64-4B69-90C4-5E69BCF84B03}"/>
              </a:ext>
            </a:extLst>
          </p:cNvPr>
          <p:cNvSpPr>
            <a:spLocks noGrp="1" noChangeArrowheads="1"/>
          </p:cNvSpPr>
          <p:nvPr>
            <p:ph idx="4294967295"/>
          </p:nvPr>
        </p:nvSpPr>
        <p:spPr>
          <a:xfrm>
            <a:off x="1331640" y="2497788"/>
            <a:ext cx="6799262" cy="3444875"/>
          </a:xfrm>
        </p:spPr>
        <p:txBody>
          <a:bodyPr>
            <a:normAutofit lnSpcReduction="10000"/>
          </a:bodyPr>
          <a:lstStyle/>
          <a:p>
            <a:r>
              <a:rPr lang="en-GB" altLang="en-MT" sz="2400" dirty="0"/>
              <a:t>Service was introduced in February 2012</a:t>
            </a:r>
          </a:p>
          <a:p>
            <a:r>
              <a:rPr lang="en-GB" altLang="en-MT" sz="2400" dirty="0"/>
              <a:t>Aims:</a:t>
            </a:r>
          </a:p>
          <a:p>
            <a:pPr lvl="1"/>
            <a:r>
              <a:rPr lang="en-GB" altLang="en-MT" sz="2000" dirty="0"/>
              <a:t>To educate and to deal with conditions according to evidence based literature</a:t>
            </a:r>
          </a:p>
          <a:p>
            <a:pPr lvl="1"/>
            <a:r>
              <a:rPr lang="en-GB" altLang="en-MT" sz="2000" dirty="0"/>
              <a:t>To reassure parents/guardians on several foot and ankle conditions that could be part of the normal child growth development</a:t>
            </a:r>
          </a:p>
          <a:p>
            <a:pPr lvl="1"/>
            <a:r>
              <a:rPr lang="en-GB" altLang="en-MT" sz="2000" dirty="0"/>
              <a:t>To work hand in hand with other Health care professions in the Paediatric arena</a:t>
            </a:r>
          </a:p>
          <a:p>
            <a:endParaRPr lang="en-GB" altLang="en-MT" sz="2000" dirty="0"/>
          </a:p>
          <a:p>
            <a:endParaRPr lang="en-MT" altLang="en-MT" dirty="0"/>
          </a:p>
        </p:txBody>
      </p:sp>
    </p:spTree>
    <p:extLst>
      <p:ext uri="{BB962C8B-B14F-4D97-AF65-F5344CB8AC3E}">
        <p14:creationId xmlns:p14="http://schemas.microsoft.com/office/powerpoint/2010/main" val="7251404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Onychomycosis</a:t>
            </a:r>
          </a:p>
        </p:txBody>
      </p:sp>
      <p:pic>
        <p:nvPicPr>
          <p:cNvPr id="2050" name="Picture 2" descr="http://www.podiatrytoday.com/files/blogs/pt01pediatric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8317" y="2564904"/>
            <a:ext cx="6347365" cy="3543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1770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Verrucae</a:t>
            </a:r>
          </a:p>
        </p:txBody>
      </p:sp>
      <p:sp>
        <p:nvSpPr>
          <p:cNvPr id="3" name="Content Placeholder 2"/>
          <p:cNvSpPr>
            <a:spLocks noGrp="1"/>
          </p:cNvSpPr>
          <p:nvPr>
            <p:ph sz="quarter" idx="1"/>
          </p:nvPr>
        </p:nvSpPr>
        <p:spPr/>
        <p:txBody>
          <a:bodyPr>
            <a:normAutofit fontScale="92500" lnSpcReduction="10000"/>
          </a:bodyPr>
          <a:lstStyle/>
          <a:p>
            <a:pPr algn="just"/>
            <a:r>
              <a:rPr lang="en-GB" dirty="0"/>
              <a:t>Verruca can occur on any skin surface and can be transmitted by direct contact, but shared showers and locker room floors may also act as reservoirs</a:t>
            </a:r>
          </a:p>
          <a:p>
            <a:pPr algn="just" fontAlgn="base"/>
            <a:r>
              <a:rPr lang="en-GB" dirty="0"/>
              <a:t>They can range in size from a pin prick right up to covering large areas of the foot</a:t>
            </a:r>
          </a:p>
          <a:p>
            <a:pPr algn="just" fontAlgn="base"/>
            <a:r>
              <a:rPr lang="en-GB" dirty="0"/>
              <a:t>Sometimes they appear as a single area and sometimes multiple verruca can form over a large area.</a:t>
            </a:r>
          </a:p>
          <a:p>
            <a:pPr algn="just" fontAlgn="base"/>
            <a:r>
              <a:rPr lang="en-GB" dirty="0"/>
              <a:t>Initial and quick diagnosis is beneficial so treatment can start early</a:t>
            </a:r>
          </a:p>
        </p:txBody>
      </p:sp>
    </p:spTree>
    <p:extLst>
      <p:ext uri="{BB962C8B-B14F-4D97-AF65-F5344CB8AC3E}">
        <p14:creationId xmlns:p14="http://schemas.microsoft.com/office/powerpoint/2010/main" val="38580241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Verrucae</a:t>
            </a:r>
          </a:p>
        </p:txBody>
      </p:sp>
      <p:pic>
        <p:nvPicPr>
          <p:cNvPr id="3074" name="Picture 2" descr="http://www.asgfootcare.co.uk/wp-content/uploads/2012/04/warts300p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726048"/>
            <a:ext cx="2459031" cy="316030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howtogetridofverrucas.files.wordpress.com/2014/08/how-to-get-rid-of-verruc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726577"/>
            <a:ext cx="2736304" cy="3112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9312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Hyperhidrosis</a:t>
            </a:r>
          </a:p>
        </p:txBody>
      </p:sp>
      <p:sp>
        <p:nvSpPr>
          <p:cNvPr id="4" name="Content Placeholder 3"/>
          <p:cNvSpPr>
            <a:spLocks noGrp="1"/>
          </p:cNvSpPr>
          <p:nvPr>
            <p:ph sz="quarter" idx="1"/>
          </p:nvPr>
        </p:nvSpPr>
        <p:spPr/>
        <p:txBody>
          <a:bodyPr>
            <a:normAutofit/>
          </a:bodyPr>
          <a:lstStyle/>
          <a:p>
            <a:pPr algn="just"/>
            <a:r>
              <a:rPr lang="en-GB" dirty="0"/>
              <a:t>Hyperhidrosis is a disorder of excessive sweating beyond what is physiologically necessary for thermoregulation</a:t>
            </a:r>
          </a:p>
          <a:p>
            <a:pPr algn="just"/>
            <a:r>
              <a:rPr lang="en-GB" dirty="0"/>
              <a:t>Hyperhidrosis occurs in both children and adults, with the average age of onset of primary hyperhidrosis being 14–25 year </a:t>
            </a:r>
          </a:p>
          <a:p>
            <a:pPr algn="just"/>
            <a:r>
              <a:rPr lang="en-GB" dirty="0"/>
              <a:t>This disorder can be detrimental to a patient’s social, professional, psychological, and physical well-being</a:t>
            </a:r>
          </a:p>
        </p:txBody>
      </p:sp>
    </p:spTree>
    <p:extLst>
      <p:ext uri="{BB962C8B-B14F-4D97-AF65-F5344CB8AC3E}">
        <p14:creationId xmlns:p14="http://schemas.microsoft.com/office/powerpoint/2010/main" val="39076589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Hyperhidrosis</a:t>
            </a:r>
          </a:p>
        </p:txBody>
      </p:sp>
      <p:pic>
        <p:nvPicPr>
          <p:cNvPr id="4098" name="Picture 2" descr="http://www.hyperhidrosisuk.org/images/COLLAGE%20JPEG_N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4200" y="2492896"/>
            <a:ext cx="5295599" cy="3573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7506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Callosities and corns</a:t>
            </a:r>
          </a:p>
        </p:txBody>
      </p:sp>
      <p:sp>
        <p:nvSpPr>
          <p:cNvPr id="3" name="Content Placeholder 2"/>
          <p:cNvSpPr>
            <a:spLocks noGrp="1"/>
          </p:cNvSpPr>
          <p:nvPr>
            <p:ph sz="quarter" idx="1"/>
          </p:nvPr>
        </p:nvSpPr>
        <p:spPr/>
        <p:txBody>
          <a:bodyPr>
            <a:normAutofit fontScale="92500" lnSpcReduction="10000"/>
          </a:bodyPr>
          <a:lstStyle/>
          <a:p>
            <a:pPr algn="just"/>
            <a:r>
              <a:rPr lang="en-GB" dirty="0"/>
              <a:t>Inappropriate shoes, abnormal foot mechanics, and high levels of activity produce pressure and friction that lead to corns and calluses</a:t>
            </a:r>
          </a:p>
          <a:p>
            <a:pPr algn="just"/>
            <a:r>
              <a:rPr lang="en-GB" dirty="0"/>
              <a:t>Most lesions can be managed conservatively by proper footwear, orthoses, and, if necessary, regular paring</a:t>
            </a:r>
          </a:p>
          <a:p>
            <a:pPr algn="just"/>
            <a:r>
              <a:rPr lang="en-GB" dirty="0"/>
              <a:t>The lesions usually disappear when the causative mechanical forces are removed</a:t>
            </a:r>
          </a:p>
          <a:p>
            <a:pPr algn="just"/>
            <a:r>
              <a:rPr lang="en-GB" dirty="0"/>
              <a:t>Surgery is rarely indicated and should be specifically aimed at correcting the abnormal mechanical stresses</a:t>
            </a:r>
          </a:p>
        </p:txBody>
      </p:sp>
    </p:spTree>
    <p:extLst>
      <p:ext uri="{BB962C8B-B14F-4D97-AF65-F5344CB8AC3E}">
        <p14:creationId xmlns:p14="http://schemas.microsoft.com/office/powerpoint/2010/main" val="33248258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Callosities and corns</a:t>
            </a:r>
          </a:p>
        </p:txBody>
      </p:sp>
      <p:pic>
        <p:nvPicPr>
          <p:cNvPr id="6146" name="Picture 2" descr="http://footcorncare.com/wp-content/uploads/2012/03/Calluses-and-corns-investig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760" y="2708920"/>
            <a:ext cx="3795240" cy="279692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kewfootclinic.com.au/wp-content/uploads/2014/09/corn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8769" y="2708920"/>
            <a:ext cx="2736124" cy="2796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2579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Ingrown Nails</a:t>
            </a:r>
          </a:p>
        </p:txBody>
      </p:sp>
      <p:sp>
        <p:nvSpPr>
          <p:cNvPr id="3" name="Content Placeholder 2"/>
          <p:cNvSpPr>
            <a:spLocks noGrp="1"/>
          </p:cNvSpPr>
          <p:nvPr>
            <p:ph sz="quarter" idx="1"/>
          </p:nvPr>
        </p:nvSpPr>
        <p:spPr/>
        <p:txBody>
          <a:bodyPr>
            <a:normAutofit lnSpcReduction="10000"/>
          </a:bodyPr>
          <a:lstStyle/>
          <a:p>
            <a:pPr algn="just"/>
            <a:r>
              <a:rPr lang="en-GB" dirty="0"/>
              <a:t>Ingrown toenails are one of the most frequent nail disorders of young persons and may negatively influence daily activities, cause discomfort and pain</a:t>
            </a:r>
          </a:p>
          <a:p>
            <a:pPr algn="just"/>
            <a:r>
              <a:rPr lang="en-GB" dirty="0"/>
              <a:t>Today, conservative and surgical methods are available, which, when carried out with expertise, are able to cure the disease</a:t>
            </a:r>
          </a:p>
          <a:p>
            <a:pPr algn="just"/>
            <a:r>
              <a:rPr lang="en-GB" dirty="0"/>
              <a:t>Packing, taping, gutter treatment, and nail braces are options for relatively mild cases whereas surgery is exclusively done by Podiatrists</a:t>
            </a:r>
          </a:p>
        </p:txBody>
      </p:sp>
    </p:spTree>
    <p:extLst>
      <p:ext uri="{BB962C8B-B14F-4D97-AF65-F5344CB8AC3E}">
        <p14:creationId xmlns:p14="http://schemas.microsoft.com/office/powerpoint/2010/main" val="18666698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Ingrown Nails</a:t>
            </a:r>
          </a:p>
        </p:txBody>
      </p:sp>
      <p:pic>
        <p:nvPicPr>
          <p:cNvPr id="7170" name="Picture 2" descr="https://upload.wikimedia.org/wikipedia/commons/8/86/Ingrown_nail_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6865" y="2550161"/>
            <a:ext cx="2941185" cy="341839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i.ytimg.com/vi/VDO1vP5UsBE/maxres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5" y="2550161"/>
            <a:ext cx="3187575" cy="3418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873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9C5D8CD8-746F-4184-8C0C-4DD1F84EBB21}"/>
              </a:ext>
            </a:extLst>
          </p:cNvPr>
          <p:cNvSpPr>
            <a:spLocks noGrp="1" noChangeArrowheads="1"/>
          </p:cNvSpPr>
          <p:nvPr>
            <p:ph type="title"/>
          </p:nvPr>
        </p:nvSpPr>
        <p:spPr/>
        <p:txBody>
          <a:bodyPr/>
          <a:lstStyle/>
          <a:p>
            <a:r>
              <a:rPr lang="en-GB" altLang="en-MT" dirty="0"/>
              <a:t>Podopaediatric Clinic today</a:t>
            </a:r>
          </a:p>
        </p:txBody>
      </p:sp>
      <p:sp>
        <p:nvSpPr>
          <p:cNvPr id="58371" name="Content Placeholder 2">
            <a:extLst>
              <a:ext uri="{FF2B5EF4-FFF2-40B4-BE49-F238E27FC236}">
                <a16:creationId xmlns:a16="http://schemas.microsoft.com/office/drawing/2014/main" id="{302ED740-8CD5-4402-B980-6CBF20DC839D}"/>
              </a:ext>
            </a:extLst>
          </p:cNvPr>
          <p:cNvSpPr>
            <a:spLocks noGrp="1" noChangeArrowheads="1"/>
          </p:cNvSpPr>
          <p:nvPr>
            <p:ph idx="1"/>
          </p:nvPr>
        </p:nvSpPr>
        <p:spPr/>
        <p:txBody>
          <a:bodyPr>
            <a:noAutofit/>
          </a:bodyPr>
          <a:lstStyle/>
          <a:p>
            <a:r>
              <a:rPr lang="en-GB" altLang="en-MT" sz="1800" dirty="0"/>
              <a:t>2012 till date more than 50K app (does not include orthotic treatment)</a:t>
            </a:r>
          </a:p>
          <a:p>
            <a:r>
              <a:rPr lang="en-GB" altLang="en-MT" sz="1800" dirty="0"/>
              <a:t>We are in collaboration with:</a:t>
            </a:r>
          </a:p>
          <a:p>
            <a:pPr lvl="1"/>
            <a:r>
              <a:rPr lang="en-GB" altLang="en-MT" sz="1800" dirty="0"/>
              <a:t>Rheumatology MDH</a:t>
            </a:r>
          </a:p>
          <a:p>
            <a:pPr lvl="1"/>
            <a:r>
              <a:rPr lang="en-GB" altLang="en-MT" sz="1800" dirty="0"/>
              <a:t>National Sports School</a:t>
            </a:r>
          </a:p>
          <a:p>
            <a:pPr lvl="1"/>
            <a:r>
              <a:rPr lang="en-GB" altLang="en-MT" sz="1800" dirty="0"/>
              <a:t>OPU KGH </a:t>
            </a:r>
          </a:p>
          <a:p>
            <a:pPr lvl="1"/>
            <a:r>
              <a:rPr lang="en-GB" altLang="en-MT" sz="1800" dirty="0"/>
              <a:t>Paediatric Physiotherapy MDH</a:t>
            </a:r>
          </a:p>
          <a:p>
            <a:pPr lvl="1"/>
            <a:r>
              <a:rPr lang="en-GB" altLang="en-MT" sz="1800" dirty="0"/>
              <a:t>Well baby clinic PHC</a:t>
            </a:r>
          </a:p>
          <a:p>
            <a:pPr lvl="1"/>
            <a:r>
              <a:rPr lang="en-GB" altLang="en-MT" sz="1800" dirty="0"/>
              <a:t>Schools medical team PHC</a:t>
            </a:r>
          </a:p>
          <a:p>
            <a:endParaRPr lang="en-GB" altLang="en-MT" sz="1800" dirty="0"/>
          </a:p>
        </p:txBody>
      </p:sp>
    </p:spTree>
    <p:extLst>
      <p:ext uri="{BB962C8B-B14F-4D97-AF65-F5344CB8AC3E}">
        <p14:creationId xmlns:p14="http://schemas.microsoft.com/office/powerpoint/2010/main" val="120162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8370"/>
                                        </p:tgtEl>
                                        <p:attrNameLst>
                                          <p:attrName>style.visibility</p:attrName>
                                        </p:attrNameLst>
                                      </p:cBhvr>
                                      <p:to>
                                        <p:strVal val="visible"/>
                                      </p:to>
                                    </p:set>
                                    <p:anim calcmode="lin" valueType="num">
                                      <p:cBhvr>
                                        <p:cTn id="7" dur="2000" fill="hold"/>
                                        <p:tgtEl>
                                          <p:spTgt spid="58370"/>
                                        </p:tgtEl>
                                        <p:attrNameLst>
                                          <p:attrName>ppt_w</p:attrName>
                                        </p:attrNameLst>
                                      </p:cBhvr>
                                      <p:tavLst>
                                        <p:tav tm="0">
                                          <p:val>
                                            <p:fltVal val="0"/>
                                          </p:val>
                                        </p:tav>
                                        <p:tav tm="100000">
                                          <p:val>
                                            <p:strVal val="#ppt_w"/>
                                          </p:val>
                                        </p:tav>
                                      </p:tavLst>
                                    </p:anim>
                                    <p:anim calcmode="lin" valueType="num">
                                      <p:cBhvr>
                                        <p:cTn id="8" dur="2000" fill="hold"/>
                                        <p:tgtEl>
                                          <p:spTgt spid="58370"/>
                                        </p:tgtEl>
                                        <p:attrNameLst>
                                          <p:attrName>ppt_h</p:attrName>
                                        </p:attrNameLst>
                                      </p:cBhvr>
                                      <p:tavLst>
                                        <p:tav tm="0">
                                          <p:val>
                                            <p:fltVal val="0"/>
                                          </p:val>
                                        </p:tav>
                                        <p:tav tm="100000">
                                          <p:val>
                                            <p:strVal val="#ppt_h"/>
                                          </p:val>
                                        </p:tav>
                                      </p:tavLst>
                                    </p:anim>
                                    <p:animEffect transition="in" filter="fade">
                                      <p:cBhvr>
                                        <p:cTn id="9" dur="2000"/>
                                        <p:tgtEl>
                                          <p:spTgt spid="58370"/>
                                        </p:tgtEl>
                                      </p:cBhvr>
                                    </p:animEffect>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58371">
                                            <p:txEl>
                                              <p:pRg st="0" end="0"/>
                                            </p:txEl>
                                          </p:spTgt>
                                        </p:tgtEl>
                                        <p:attrNameLst>
                                          <p:attrName>style.visibility</p:attrName>
                                        </p:attrNameLst>
                                      </p:cBhvr>
                                      <p:to>
                                        <p:strVal val="visible"/>
                                      </p:to>
                                    </p:set>
                                    <p:animEffect transition="in" filter="fade">
                                      <p:cBhvr>
                                        <p:cTn id="13" dur="2000">
                                          <p:stCondLst>
                                            <p:cond delay="0"/>
                                          </p:stCondLst>
                                        </p:cTn>
                                        <p:tgtEl>
                                          <p:spTgt spid="58371">
                                            <p:txEl>
                                              <p:pRg st="0" end="0"/>
                                            </p:txEl>
                                          </p:spTgt>
                                        </p:tgtEl>
                                      </p:cBhvr>
                                    </p:animEffect>
                                  </p:childTnLst>
                                </p:cTn>
                              </p:par>
                            </p:childTnLst>
                          </p:cTn>
                        </p:par>
                        <p:par>
                          <p:cTn id="14" fill="hold">
                            <p:stCondLst>
                              <p:cond delay="4000"/>
                            </p:stCondLst>
                            <p:childTnLst>
                              <p:par>
                                <p:cTn id="15" presetID="10" presetClass="entr" presetSubtype="0" fill="hold" grpId="0" nodeType="afterEffect">
                                  <p:stCondLst>
                                    <p:cond delay="0"/>
                                  </p:stCondLst>
                                  <p:childTnLst>
                                    <p:set>
                                      <p:cBhvr>
                                        <p:cTn id="16" dur="1" fill="hold">
                                          <p:stCondLst>
                                            <p:cond delay="0"/>
                                          </p:stCondLst>
                                        </p:cTn>
                                        <p:tgtEl>
                                          <p:spTgt spid="58371">
                                            <p:txEl>
                                              <p:pRg st="1" end="1"/>
                                            </p:txEl>
                                          </p:spTgt>
                                        </p:tgtEl>
                                        <p:attrNameLst>
                                          <p:attrName>style.visibility</p:attrName>
                                        </p:attrNameLst>
                                      </p:cBhvr>
                                      <p:to>
                                        <p:strVal val="visible"/>
                                      </p:to>
                                    </p:set>
                                    <p:animEffect transition="in" filter="fade">
                                      <p:cBhvr>
                                        <p:cTn id="17" dur="2000">
                                          <p:stCondLst>
                                            <p:cond delay="0"/>
                                          </p:stCondLst>
                                        </p:cTn>
                                        <p:tgtEl>
                                          <p:spTgt spid="58371">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8371">
                                            <p:txEl>
                                              <p:pRg st="2" end="2"/>
                                            </p:txEl>
                                          </p:spTgt>
                                        </p:tgtEl>
                                        <p:attrNameLst>
                                          <p:attrName>style.visibility</p:attrName>
                                        </p:attrNameLst>
                                      </p:cBhvr>
                                      <p:to>
                                        <p:strVal val="visible"/>
                                      </p:to>
                                    </p:set>
                                    <p:animEffect transition="in" filter="fade">
                                      <p:cBhvr>
                                        <p:cTn id="20" dur="2000">
                                          <p:stCondLst>
                                            <p:cond delay="0"/>
                                          </p:stCondLst>
                                        </p:cTn>
                                        <p:tgtEl>
                                          <p:spTgt spid="58371">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8371">
                                            <p:txEl>
                                              <p:pRg st="3" end="3"/>
                                            </p:txEl>
                                          </p:spTgt>
                                        </p:tgtEl>
                                        <p:attrNameLst>
                                          <p:attrName>style.visibility</p:attrName>
                                        </p:attrNameLst>
                                      </p:cBhvr>
                                      <p:to>
                                        <p:strVal val="visible"/>
                                      </p:to>
                                    </p:set>
                                    <p:animEffect transition="in" filter="fade">
                                      <p:cBhvr>
                                        <p:cTn id="23" dur="2000">
                                          <p:stCondLst>
                                            <p:cond delay="0"/>
                                          </p:stCondLst>
                                        </p:cTn>
                                        <p:tgtEl>
                                          <p:spTgt spid="58371">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8371">
                                            <p:txEl>
                                              <p:pRg st="4" end="4"/>
                                            </p:txEl>
                                          </p:spTgt>
                                        </p:tgtEl>
                                        <p:attrNameLst>
                                          <p:attrName>style.visibility</p:attrName>
                                        </p:attrNameLst>
                                      </p:cBhvr>
                                      <p:to>
                                        <p:strVal val="visible"/>
                                      </p:to>
                                    </p:set>
                                    <p:animEffect transition="in" filter="fade">
                                      <p:cBhvr>
                                        <p:cTn id="26" dur="2000">
                                          <p:stCondLst>
                                            <p:cond delay="0"/>
                                          </p:stCondLst>
                                        </p:cTn>
                                        <p:tgtEl>
                                          <p:spTgt spid="58371">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8371">
                                            <p:txEl>
                                              <p:pRg st="5" end="5"/>
                                            </p:txEl>
                                          </p:spTgt>
                                        </p:tgtEl>
                                        <p:attrNameLst>
                                          <p:attrName>style.visibility</p:attrName>
                                        </p:attrNameLst>
                                      </p:cBhvr>
                                      <p:to>
                                        <p:strVal val="visible"/>
                                      </p:to>
                                    </p:set>
                                    <p:animEffect transition="in" filter="fade">
                                      <p:cBhvr>
                                        <p:cTn id="29" dur="2000">
                                          <p:stCondLst>
                                            <p:cond delay="0"/>
                                          </p:stCondLst>
                                        </p:cTn>
                                        <p:tgtEl>
                                          <p:spTgt spid="58371">
                                            <p:txEl>
                                              <p:pRg st="5" end="5"/>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8371">
                                            <p:txEl>
                                              <p:pRg st="6" end="6"/>
                                            </p:txEl>
                                          </p:spTgt>
                                        </p:tgtEl>
                                        <p:attrNameLst>
                                          <p:attrName>style.visibility</p:attrName>
                                        </p:attrNameLst>
                                      </p:cBhvr>
                                      <p:to>
                                        <p:strVal val="visible"/>
                                      </p:to>
                                    </p:set>
                                    <p:animEffect transition="in" filter="fade">
                                      <p:cBhvr>
                                        <p:cTn id="32" dur="2000">
                                          <p:stCondLst>
                                            <p:cond delay="0"/>
                                          </p:stCondLst>
                                        </p:cTn>
                                        <p:tgtEl>
                                          <p:spTgt spid="58371">
                                            <p:txEl>
                                              <p:pRg st="6" end="6"/>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8371">
                                            <p:txEl>
                                              <p:pRg st="7" end="7"/>
                                            </p:txEl>
                                          </p:spTgt>
                                        </p:tgtEl>
                                        <p:attrNameLst>
                                          <p:attrName>style.visibility</p:attrName>
                                        </p:attrNameLst>
                                      </p:cBhvr>
                                      <p:to>
                                        <p:strVal val="visible"/>
                                      </p:to>
                                    </p:set>
                                    <p:animEffect transition="in" filter="fade">
                                      <p:cBhvr>
                                        <p:cTn id="35" dur="2000">
                                          <p:stCondLst>
                                            <p:cond delay="0"/>
                                          </p:stCondLst>
                                        </p:cTn>
                                        <p:tgtEl>
                                          <p:spTgt spid="5837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p:bldP spid="58371"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93637E9B-18FD-41FC-967A-51CEBB556DE3}"/>
              </a:ext>
            </a:extLst>
          </p:cNvPr>
          <p:cNvSpPr>
            <a:spLocks noGrp="1" noChangeArrowheads="1"/>
          </p:cNvSpPr>
          <p:nvPr>
            <p:ph type="title" idx="4294967295"/>
          </p:nvPr>
        </p:nvSpPr>
        <p:spPr>
          <a:xfrm>
            <a:off x="899592" y="404478"/>
            <a:ext cx="6870700" cy="915987"/>
          </a:xfrm>
        </p:spPr>
        <p:txBody>
          <a:bodyPr/>
          <a:lstStyle/>
          <a:p>
            <a:r>
              <a:rPr lang="en-GB" altLang="en-MT" dirty="0"/>
              <a:t>Podopaediatric clinic</a:t>
            </a:r>
          </a:p>
        </p:txBody>
      </p:sp>
      <p:pic>
        <p:nvPicPr>
          <p:cNvPr id="5" name="Picture 4">
            <a:extLst>
              <a:ext uri="{FF2B5EF4-FFF2-40B4-BE49-F238E27FC236}">
                <a16:creationId xmlns:a16="http://schemas.microsoft.com/office/drawing/2014/main" id="{685136C3-A196-4E05-9E5F-E09E35481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5474" y="2236986"/>
            <a:ext cx="1828264" cy="3136230"/>
          </a:xfrm>
          <a:prstGeom prst="rect">
            <a:avLst/>
          </a:prstGeom>
        </p:spPr>
      </p:pic>
      <p:pic>
        <p:nvPicPr>
          <p:cNvPr id="7" name="Picture 6">
            <a:extLst>
              <a:ext uri="{FF2B5EF4-FFF2-40B4-BE49-F238E27FC236}">
                <a16:creationId xmlns:a16="http://schemas.microsoft.com/office/drawing/2014/main" id="{70A305E5-6FD5-4D14-AF81-54E61F01ED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5378" y="2236986"/>
            <a:ext cx="1995246" cy="3136230"/>
          </a:xfrm>
          <a:prstGeom prst="rect">
            <a:avLst/>
          </a:prstGeom>
        </p:spPr>
      </p:pic>
      <p:pic>
        <p:nvPicPr>
          <p:cNvPr id="9" name="Picture 8">
            <a:extLst>
              <a:ext uri="{FF2B5EF4-FFF2-40B4-BE49-F238E27FC236}">
                <a16:creationId xmlns:a16="http://schemas.microsoft.com/office/drawing/2014/main" id="{2DAF1A18-807F-405C-923A-866955F933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1468" y="3841752"/>
            <a:ext cx="1543291" cy="2404248"/>
          </a:xfrm>
          <a:prstGeom prst="rect">
            <a:avLst/>
          </a:prstGeom>
        </p:spPr>
      </p:pic>
      <p:pic>
        <p:nvPicPr>
          <p:cNvPr id="11" name="Picture 10">
            <a:extLst>
              <a:ext uri="{FF2B5EF4-FFF2-40B4-BE49-F238E27FC236}">
                <a16:creationId xmlns:a16="http://schemas.microsoft.com/office/drawing/2014/main" id="{C865CB35-28F6-4224-B5AE-5B27E6E246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5195" y="1517577"/>
            <a:ext cx="1529564" cy="2127063"/>
          </a:xfrm>
          <a:prstGeom prst="rect">
            <a:avLst/>
          </a:prstGeom>
        </p:spPr>
      </p:pic>
      <p:pic>
        <p:nvPicPr>
          <p:cNvPr id="13" name="Picture 12">
            <a:extLst>
              <a:ext uri="{FF2B5EF4-FFF2-40B4-BE49-F238E27FC236}">
                <a16:creationId xmlns:a16="http://schemas.microsoft.com/office/drawing/2014/main" id="{16A0B69C-84E1-47EC-A77A-4030FC1B5E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5576" y="1517578"/>
            <a:ext cx="1543290" cy="2127063"/>
          </a:xfrm>
          <a:prstGeom prst="rect">
            <a:avLst/>
          </a:prstGeom>
        </p:spPr>
      </p:pic>
      <p:pic>
        <p:nvPicPr>
          <p:cNvPr id="15" name="Picture 14">
            <a:extLst>
              <a:ext uri="{FF2B5EF4-FFF2-40B4-BE49-F238E27FC236}">
                <a16:creationId xmlns:a16="http://schemas.microsoft.com/office/drawing/2014/main" id="{42B7180F-CA92-4BE8-86FD-9FCAA8759B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5575" y="3841753"/>
            <a:ext cx="1543291" cy="2404247"/>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BFD9C-5A64-402C-8A0B-1B8F28663070}"/>
              </a:ext>
            </a:extLst>
          </p:cNvPr>
          <p:cNvSpPr>
            <a:spLocks noGrp="1"/>
          </p:cNvSpPr>
          <p:nvPr>
            <p:ph type="title"/>
          </p:nvPr>
        </p:nvSpPr>
        <p:spPr>
          <a:xfrm>
            <a:off x="539552" y="692697"/>
            <a:ext cx="8064896" cy="1526508"/>
          </a:xfrm>
        </p:spPr>
        <p:txBody>
          <a:bodyPr>
            <a:normAutofit/>
          </a:bodyPr>
          <a:lstStyle/>
          <a:p>
            <a:r>
              <a:rPr lang="en-GB" altLang="en-MT" dirty="0"/>
              <a:t>Podopaediatric Clinic  </a:t>
            </a:r>
            <a:br>
              <a:rPr lang="en-GB" altLang="en-MT" dirty="0"/>
            </a:br>
            <a:r>
              <a:rPr lang="en-GB" altLang="en-MT" dirty="0"/>
              <a:t>Primary Health Care FB Page</a:t>
            </a:r>
            <a:endParaRPr lang="en-MT" dirty="0"/>
          </a:p>
        </p:txBody>
      </p:sp>
      <p:sp>
        <p:nvSpPr>
          <p:cNvPr id="12" name="Content Placeholder 11">
            <a:extLst>
              <a:ext uri="{FF2B5EF4-FFF2-40B4-BE49-F238E27FC236}">
                <a16:creationId xmlns:a16="http://schemas.microsoft.com/office/drawing/2014/main" id="{C474034E-2D42-4442-A3E2-DC524BDE6138}"/>
              </a:ext>
            </a:extLst>
          </p:cNvPr>
          <p:cNvSpPr>
            <a:spLocks noGrp="1"/>
          </p:cNvSpPr>
          <p:nvPr>
            <p:ph idx="1"/>
          </p:nvPr>
        </p:nvSpPr>
        <p:spPr/>
        <p:txBody>
          <a:bodyPr>
            <a:normAutofit fontScale="92500" lnSpcReduction="10000"/>
          </a:bodyPr>
          <a:lstStyle/>
          <a:p>
            <a:pPr>
              <a:buFont typeface="Arial" panose="020B0604020202020204" pitchFamily="34" charset="0"/>
              <a:buChar char="•"/>
            </a:pPr>
            <a:r>
              <a:rPr lang="en-GB" altLang="en-MT" sz="2000" dirty="0">
                <a:solidFill>
                  <a:schemeClr val="bg2">
                    <a:lumMod val="25000"/>
                  </a:schemeClr>
                </a:solidFill>
              </a:rPr>
              <a:t>In the early days of the Covid 19, all special clinics where closed. </a:t>
            </a:r>
          </a:p>
          <a:p>
            <a:pPr>
              <a:buFont typeface="Arial" panose="020B0604020202020204" pitchFamily="34" charset="0"/>
              <a:buChar char="•"/>
            </a:pPr>
            <a:r>
              <a:rPr lang="en-GB" altLang="en-MT" sz="2000" dirty="0">
                <a:solidFill>
                  <a:schemeClr val="bg2">
                    <a:lumMod val="25000"/>
                  </a:schemeClr>
                </a:solidFill>
              </a:rPr>
              <a:t>We still had the responsibility to keep offering the service the best way we could</a:t>
            </a:r>
          </a:p>
          <a:p>
            <a:pPr>
              <a:buFont typeface="Arial" panose="020B0604020202020204" pitchFamily="34" charset="0"/>
              <a:buChar char="•"/>
            </a:pPr>
            <a:r>
              <a:rPr lang="en-GB" altLang="en-MT" sz="2000" dirty="0">
                <a:solidFill>
                  <a:schemeClr val="bg2">
                    <a:lumMod val="25000"/>
                  </a:schemeClr>
                </a:solidFill>
              </a:rPr>
              <a:t>With the continuous help and innovative ideas from Ms Rosanne Camilleri, CEO PHC, we initiated an online clinic/contact centre on the PHC FB Page</a:t>
            </a:r>
          </a:p>
          <a:p>
            <a:pPr>
              <a:buFont typeface="Arial" panose="020B0604020202020204" pitchFamily="34" charset="0"/>
              <a:buChar char="•"/>
            </a:pPr>
            <a:r>
              <a:rPr lang="en-GB" altLang="en-MT" sz="2000" dirty="0">
                <a:solidFill>
                  <a:schemeClr val="bg2">
                    <a:lumMod val="25000"/>
                  </a:schemeClr>
                </a:solidFill>
              </a:rPr>
              <a:t>Parents/guardians who wish to ask/query/book or discuss any Podopaediatric matter had and still have the facility to do so by sending a private message on PHC FB Page, ask for Podopaediatric clinic and Mr Ivan Farrugia will handle all requests.</a:t>
            </a:r>
          </a:p>
          <a:p>
            <a:pPr>
              <a:buFont typeface="Arial" panose="020B0604020202020204" pitchFamily="34" charset="0"/>
              <a:buChar char="•"/>
            </a:pPr>
            <a:endParaRPr lang="en-GB" altLang="en-MT" dirty="0">
              <a:solidFill>
                <a:schemeClr val="bg2">
                  <a:lumMod val="25000"/>
                </a:schemeClr>
              </a:solidFill>
            </a:endParaRPr>
          </a:p>
        </p:txBody>
      </p:sp>
    </p:spTree>
    <p:extLst>
      <p:ext uri="{BB962C8B-B14F-4D97-AF65-F5344CB8AC3E}">
        <p14:creationId xmlns:p14="http://schemas.microsoft.com/office/powerpoint/2010/main" val="20589274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3D29C-0897-4791-A5CB-205EF055C979}"/>
              </a:ext>
            </a:extLst>
          </p:cNvPr>
          <p:cNvSpPr>
            <a:spLocks noGrp="1"/>
          </p:cNvSpPr>
          <p:nvPr>
            <p:ph type="title"/>
          </p:nvPr>
        </p:nvSpPr>
        <p:spPr/>
        <p:txBody>
          <a:bodyPr>
            <a:normAutofit fontScale="90000"/>
          </a:bodyPr>
          <a:lstStyle/>
          <a:p>
            <a:r>
              <a:rPr lang="en-GB" altLang="en-MT" dirty="0"/>
              <a:t>Podopaediatric Clinic  </a:t>
            </a:r>
            <a:br>
              <a:rPr lang="en-GB" altLang="en-MT" dirty="0"/>
            </a:br>
            <a:r>
              <a:rPr lang="en-GB" altLang="en-MT" dirty="0"/>
              <a:t>Primary Health Care FB Page</a:t>
            </a:r>
            <a:endParaRPr lang="en-MT" dirty="0"/>
          </a:p>
        </p:txBody>
      </p:sp>
      <p:sp>
        <p:nvSpPr>
          <p:cNvPr id="3" name="Content Placeholder 2">
            <a:extLst>
              <a:ext uri="{FF2B5EF4-FFF2-40B4-BE49-F238E27FC236}">
                <a16:creationId xmlns:a16="http://schemas.microsoft.com/office/drawing/2014/main" id="{A5D41965-8BAA-4761-B05C-8CBD7385AB9A}"/>
              </a:ext>
            </a:extLst>
          </p:cNvPr>
          <p:cNvSpPr>
            <a:spLocks noGrp="1"/>
          </p:cNvSpPr>
          <p:nvPr>
            <p:ph idx="1"/>
          </p:nvPr>
        </p:nvSpPr>
        <p:spPr>
          <a:xfrm>
            <a:off x="1176865" y="2852936"/>
            <a:ext cx="6798736" cy="3082196"/>
          </a:xfrm>
        </p:spPr>
        <p:txBody>
          <a:bodyPr/>
          <a:lstStyle/>
          <a:p>
            <a:pPr>
              <a:buFont typeface="Arial" panose="020B0604020202020204" pitchFamily="34" charset="0"/>
              <a:buChar char="•"/>
            </a:pPr>
            <a:r>
              <a:rPr lang="en-US" sz="1600" dirty="0"/>
              <a:t>ONLINE CONSULTATIONS FROM 24/04/2020 TILL 27/01/2020 </a:t>
            </a:r>
          </a:p>
          <a:p>
            <a:pPr lvl="1">
              <a:buFont typeface="Arial" panose="020B0604020202020204" pitchFamily="34" charset="0"/>
              <a:buChar char="•"/>
            </a:pPr>
            <a:r>
              <a:rPr lang="en-US" sz="1600" dirty="0"/>
              <a:t>747 online consultations </a:t>
            </a:r>
          </a:p>
          <a:p>
            <a:pPr lvl="1">
              <a:buFont typeface="Arial" panose="020B0604020202020204" pitchFamily="34" charset="0"/>
              <a:buChar char="•"/>
            </a:pPr>
            <a:r>
              <a:rPr lang="en-US" sz="1600" dirty="0"/>
              <a:t>30% were given online advice and treatment </a:t>
            </a:r>
          </a:p>
          <a:p>
            <a:pPr lvl="1">
              <a:buFont typeface="Arial" panose="020B0604020202020204" pitchFamily="34" charset="0"/>
              <a:buChar char="•"/>
            </a:pPr>
            <a:r>
              <a:rPr lang="en-US" sz="1600" dirty="0"/>
              <a:t>70% were given an appointment at our clinics</a:t>
            </a:r>
          </a:p>
          <a:p>
            <a:pPr marL="457200" lvl="1" indent="0">
              <a:buNone/>
            </a:pPr>
            <a:endParaRPr lang="en-GB" altLang="en-MT" sz="1600" dirty="0">
              <a:solidFill>
                <a:schemeClr val="bg2">
                  <a:lumMod val="25000"/>
                </a:schemeClr>
              </a:solidFill>
            </a:endParaRPr>
          </a:p>
          <a:p>
            <a:r>
              <a:rPr kumimoji="0" lang="en-US" sz="16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ONLINE CONSULTATIONS FROM 24/04/2020 TILL date</a:t>
            </a:r>
          </a:p>
          <a:p>
            <a:pPr lvl="1"/>
            <a:r>
              <a:rPr lang="en-US" sz="1600" dirty="0">
                <a:solidFill>
                  <a:prstClr val="black">
                    <a:lumMod val="85000"/>
                    <a:lumOff val="15000"/>
                  </a:prstClr>
                </a:solidFill>
                <a:latin typeface="Garamond" panose="02020404030301010803"/>
              </a:rPr>
              <a:t>1200 online queries/consultations</a:t>
            </a:r>
            <a:endParaRPr kumimoji="0" lang="en-US" sz="16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endParaRPr>
          </a:p>
          <a:p>
            <a:pPr lvl="1"/>
            <a:endParaRPr lang="en-MT" dirty="0"/>
          </a:p>
        </p:txBody>
      </p:sp>
    </p:spTree>
    <p:extLst>
      <p:ext uri="{BB962C8B-B14F-4D97-AF65-F5344CB8AC3E}">
        <p14:creationId xmlns:p14="http://schemas.microsoft.com/office/powerpoint/2010/main" val="7107906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B0687-78D3-4EB8-AA3C-B9A373520007}"/>
              </a:ext>
            </a:extLst>
          </p:cNvPr>
          <p:cNvSpPr>
            <a:spLocks noGrp="1"/>
          </p:cNvSpPr>
          <p:nvPr>
            <p:ph type="title"/>
          </p:nvPr>
        </p:nvSpPr>
        <p:spPr/>
        <p:txBody>
          <a:bodyPr/>
          <a:lstStyle/>
          <a:p>
            <a:r>
              <a:rPr lang="en-US" dirty="0"/>
              <a:t>A</a:t>
            </a:r>
            <a:r>
              <a:rPr lang="en-GB" dirty="0" err="1"/>
              <a:t>ppointments</a:t>
            </a:r>
            <a:endParaRPr lang="en-MT" dirty="0"/>
          </a:p>
        </p:txBody>
      </p:sp>
      <p:sp>
        <p:nvSpPr>
          <p:cNvPr id="3" name="Content Placeholder 2">
            <a:extLst>
              <a:ext uri="{FF2B5EF4-FFF2-40B4-BE49-F238E27FC236}">
                <a16:creationId xmlns:a16="http://schemas.microsoft.com/office/drawing/2014/main" id="{E5F63E93-42C2-44F9-90E7-585641F37D8F}"/>
              </a:ext>
            </a:extLst>
          </p:cNvPr>
          <p:cNvSpPr>
            <a:spLocks noGrp="1"/>
          </p:cNvSpPr>
          <p:nvPr>
            <p:ph idx="1"/>
          </p:nvPr>
        </p:nvSpPr>
        <p:spPr>
          <a:xfrm>
            <a:off x="1176864" y="2490135"/>
            <a:ext cx="7211559" cy="3444997"/>
          </a:xfrm>
        </p:spPr>
        <p:txBody>
          <a:bodyPr>
            <a:normAutofit fontScale="92500" lnSpcReduction="10000"/>
          </a:bodyPr>
          <a:lstStyle/>
          <a:p>
            <a:r>
              <a:rPr lang="en-GB" dirty="0"/>
              <a:t>No referral needed but it helps to keep correspondence with the HCP if requested</a:t>
            </a:r>
          </a:p>
          <a:p>
            <a:r>
              <a:rPr lang="en-GB" dirty="0" err="1"/>
              <a:t>B'kara</a:t>
            </a:r>
            <a:r>
              <a:rPr lang="en-GB" dirty="0"/>
              <a:t> Centre of Excellence/OPU ST </a:t>
            </a:r>
            <a:r>
              <a:rPr lang="en-GB" dirty="0" err="1"/>
              <a:t>Lukes</a:t>
            </a:r>
            <a:r>
              <a:rPr lang="en-GB" dirty="0"/>
              <a:t> Hospital</a:t>
            </a:r>
          </a:p>
          <a:p>
            <a:r>
              <a:rPr lang="en-GB" dirty="0"/>
              <a:t>Urgent and information queries can be done on the PHC FB page by sending a private message(Ask for Mr Ivan Farrugia)</a:t>
            </a:r>
          </a:p>
          <a:p>
            <a:r>
              <a:rPr lang="en-GB" dirty="0"/>
              <a:t>No Saturday appointments</a:t>
            </a:r>
          </a:p>
          <a:p>
            <a:r>
              <a:rPr lang="en-GB" dirty="0"/>
              <a:t>Once weekly afternoon session (Wednesdays)</a:t>
            </a:r>
          </a:p>
          <a:p>
            <a:r>
              <a:rPr lang="en-GB" dirty="0"/>
              <a:t>Call centre 21231231</a:t>
            </a:r>
          </a:p>
          <a:p>
            <a:endParaRPr lang="en-MT" dirty="0"/>
          </a:p>
        </p:txBody>
      </p:sp>
    </p:spTree>
    <p:extLst>
      <p:ext uri="{BB962C8B-B14F-4D97-AF65-F5344CB8AC3E}">
        <p14:creationId xmlns:p14="http://schemas.microsoft.com/office/powerpoint/2010/main" val="3015004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AB2BA-1DDF-4746-8553-0EAE2176EDD6}"/>
              </a:ext>
            </a:extLst>
          </p:cNvPr>
          <p:cNvSpPr>
            <a:spLocks noGrp="1"/>
          </p:cNvSpPr>
          <p:nvPr>
            <p:ph type="title"/>
          </p:nvPr>
        </p:nvSpPr>
        <p:spPr/>
        <p:txBody>
          <a:bodyPr/>
          <a:lstStyle/>
          <a:p>
            <a:r>
              <a:rPr lang="en-GB" dirty="0"/>
              <a:t>Thank you</a:t>
            </a:r>
            <a:endParaRPr lang="en-MT" dirty="0"/>
          </a:p>
        </p:txBody>
      </p:sp>
      <p:pic>
        <p:nvPicPr>
          <p:cNvPr id="2050" name="Picture 2" descr="Pin by NM Foot &amp; Ankle Institute on Humor | Podiatry, Hesse, Humor">
            <a:extLst>
              <a:ext uri="{FF2B5EF4-FFF2-40B4-BE49-F238E27FC236}">
                <a16:creationId xmlns:a16="http://schemas.microsoft.com/office/drawing/2014/main" id="{007BA9B3-EDD8-2CF7-889C-07A8FD8E45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708920"/>
            <a:ext cx="3810000" cy="303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709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C95E34C9-9482-4F8C-A22F-9DC6AEBDE4EE}"/>
              </a:ext>
            </a:extLst>
          </p:cNvPr>
          <p:cNvSpPr>
            <a:spLocks noGrp="1" noChangeArrowheads="1"/>
          </p:cNvSpPr>
          <p:nvPr>
            <p:ph type="title" idx="4294967295"/>
          </p:nvPr>
        </p:nvSpPr>
        <p:spPr>
          <a:xfrm>
            <a:off x="884338" y="548681"/>
            <a:ext cx="6799262" cy="792088"/>
          </a:xfrm>
        </p:spPr>
        <p:txBody>
          <a:bodyPr/>
          <a:lstStyle/>
          <a:p>
            <a:r>
              <a:rPr lang="en-GB" altLang="en-MT" dirty="0"/>
              <a:t>The Podopaediatric team</a:t>
            </a:r>
            <a:endParaRPr lang="en-MT" altLang="en-MT" dirty="0"/>
          </a:p>
        </p:txBody>
      </p:sp>
      <p:pic>
        <p:nvPicPr>
          <p:cNvPr id="3" name="Picture 2">
            <a:extLst>
              <a:ext uri="{FF2B5EF4-FFF2-40B4-BE49-F238E27FC236}">
                <a16:creationId xmlns:a16="http://schemas.microsoft.com/office/drawing/2014/main" id="{380C6B3D-7BB6-4549-96DE-0872B5585D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857" y="1700808"/>
            <a:ext cx="2304255" cy="4409756"/>
          </a:xfrm>
          <a:prstGeom prst="rect">
            <a:avLst/>
          </a:prstGeom>
        </p:spPr>
      </p:pic>
      <p:sp>
        <p:nvSpPr>
          <p:cNvPr id="6" name="Title 1">
            <a:extLst>
              <a:ext uri="{FF2B5EF4-FFF2-40B4-BE49-F238E27FC236}">
                <a16:creationId xmlns:a16="http://schemas.microsoft.com/office/drawing/2014/main" id="{40F478D0-3162-4EEF-B7EF-C69C260F5632}"/>
              </a:ext>
            </a:extLst>
          </p:cNvPr>
          <p:cNvSpPr txBox="1">
            <a:spLocks noChangeArrowheads="1"/>
          </p:cNvSpPr>
          <p:nvPr/>
        </p:nvSpPr>
        <p:spPr>
          <a:xfrm>
            <a:off x="884338" y="3313846"/>
            <a:ext cx="2376264" cy="130333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altLang="en-MT" sz="2000" dirty="0"/>
              <a:t>Mr. Ivan Farrugia</a:t>
            </a:r>
            <a:endParaRPr lang="en-MT" altLang="en-MT" sz="2000" dirty="0"/>
          </a:p>
        </p:txBody>
      </p:sp>
      <p:sp>
        <p:nvSpPr>
          <p:cNvPr id="7" name="Title 1">
            <a:extLst>
              <a:ext uri="{FF2B5EF4-FFF2-40B4-BE49-F238E27FC236}">
                <a16:creationId xmlns:a16="http://schemas.microsoft.com/office/drawing/2014/main" id="{9DBC690D-F2B8-46F4-9878-6870A595919D}"/>
              </a:ext>
            </a:extLst>
          </p:cNvPr>
          <p:cNvSpPr txBox="1">
            <a:spLocks noChangeArrowheads="1"/>
          </p:cNvSpPr>
          <p:nvPr/>
        </p:nvSpPr>
        <p:spPr>
          <a:xfrm>
            <a:off x="5876502" y="3313845"/>
            <a:ext cx="2376264" cy="130333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altLang="en-MT" sz="2000" dirty="0"/>
              <a:t>Ms. Roxanne Agius</a:t>
            </a:r>
            <a:endParaRPr lang="en-MT" altLang="en-MT" sz="2000" dirty="0"/>
          </a:p>
        </p:txBody>
      </p:sp>
    </p:spTree>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CC876390-E369-4643-809F-3296D5500654}"/>
              </a:ext>
            </a:extLst>
          </p:cNvPr>
          <p:cNvSpPr>
            <a:spLocks noGrp="1" noChangeArrowheads="1"/>
          </p:cNvSpPr>
          <p:nvPr>
            <p:ph type="title"/>
          </p:nvPr>
        </p:nvSpPr>
        <p:spPr>
          <a:xfrm>
            <a:off x="1185743" y="1124744"/>
            <a:ext cx="6870700" cy="1223963"/>
          </a:xfrm>
        </p:spPr>
        <p:txBody>
          <a:bodyPr>
            <a:normAutofit fontScale="90000"/>
          </a:bodyPr>
          <a:lstStyle/>
          <a:p>
            <a:pPr eaLnBrk="1" hangingPunct="1"/>
            <a:r>
              <a:rPr lang="en-GB" altLang="en-MT" dirty="0"/>
              <a:t>Definition of Podopaediatric practise</a:t>
            </a:r>
            <a:endParaRPr lang="en-US" altLang="en-MT" dirty="0"/>
          </a:p>
        </p:txBody>
      </p:sp>
      <p:sp>
        <p:nvSpPr>
          <p:cNvPr id="13315" name="Rectangle 3">
            <a:extLst>
              <a:ext uri="{FF2B5EF4-FFF2-40B4-BE49-F238E27FC236}">
                <a16:creationId xmlns:a16="http://schemas.microsoft.com/office/drawing/2014/main" id="{ED5EDB76-3B97-48F5-BF4F-3FAD538837CC}"/>
              </a:ext>
            </a:extLst>
          </p:cNvPr>
          <p:cNvSpPr>
            <a:spLocks noGrp="1" noChangeArrowheads="1"/>
          </p:cNvSpPr>
          <p:nvPr>
            <p:ph idx="1"/>
          </p:nvPr>
        </p:nvSpPr>
        <p:spPr/>
        <p:txBody>
          <a:bodyPr/>
          <a:lstStyle/>
          <a:p>
            <a:pPr algn="just" eaLnBrk="1" hangingPunct="1">
              <a:lnSpc>
                <a:spcPct val="90000"/>
              </a:lnSpc>
            </a:pPr>
            <a:r>
              <a:rPr lang="en-GB" altLang="en-MT" sz="2400"/>
              <a:t>Podopaediatrics encapsulates the diagnosis and management of paediatric foot disorders and their associated effects upon the lower limb and the child in general</a:t>
            </a:r>
          </a:p>
          <a:p>
            <a:pPr algn="just" eaLnBrk="1" hangingPunct="1">
              <a:lnSpc>
                <a:spcPct val="90000"/>
              </a:lnSpc>
            </a:pPr>
            <a:endParaRPr lang="en-GB" altLang="en-MT" sz="2400"/>
          </a:p>
          <a:p>
            <a:pPr algn="just" eaLnBrk="1" hangingPunct="1">
              <a:lnSpc>
                <a:spcPct val="90000"/>
              </a:lnSpc>
            </a:pPr>
            <a:r>
              <a:rPr lang="en-GB" altLang="en-MT" sz="2400"/>
              <a:t>Involves assessment of the lower limb and associated axial skeleton in health and disease and the evaluation and treatment of conditions that may be isolated to the foot, or manifestations of systemic disease</a:t>
            </a:r>
            <a:endParaRPr lang="en-US" altLang="en-MT"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7854396B-82B1-4229-9748-42EEEFC6EAD0}"/>
              </a:ext>
            </a:extLst>
          </p:cNvPr>
          <p:cNvSpPr>
            <a:spLocks noGrp="1" noChangeArrowheads="1"/>
          </p:cNvSpPr>
          <p:nvPr>
            <p:ph type="title"/>
          </p:nvPr>
        </p:nvSpPr>
        <p:spPr>
          <a:xfrm>
            <a:off x="899592" y="1052736"/>
            <a:ext cx="6870700" cy="1276350"/>
          </a:xfrm>
        </p:spPr>
        <p:txBody>
          <a:bodyPr/>
          <a:lstStyle/>
          <a:p>
            <a:pPr eaLnBrk="1" hangingPunct="1"/>
            <a:r>
              <a:rPr lang="en-GB" altLang="en-MT" dirty="0"/>
              <a:t>………….continued</a:t>
            </a:r>
            <a:endParaRPr lang="en-US" altLang="en-MT" dirty="0"/>
          </a:p>
        </p:txBody>
      </p:sp>
      <p:sp>
        <p:nvSpPr>
          <p:cNvPr id="14339" name="Rectangle 3">
            <a:extLst>
              <a:ext uri="{FF2B5EF4-FFF2-40B4-BE49-F238E27FC236}">
                <a16:creationId xmlns:a16="http://schemas.microsoft.com/office/drawing/2014/main" id="{725C399A-F72F-4F69-A35E-23143CDCE103}"/>
              </a:ext>
            </a:extLst>
          </p:cNvPr>
          <p:cNvSpPr>
            <a:spLocks noGrp="1" noChangeArrowheads="1"/>
          </p:cNvSpPr>
          <p:nvPr>
            <p:ph idx="1"/>
          </p:nvPr>
        </p:nvSpPr>
        <p:spPr/>
        <p:txBody>
          <a:bodyPr/>
          <a:lstStyle/>
          <a:p>
            <a:pPr algn="just" eaLnBrk="1" hangingPunct="1">
              <a:lnSpc>
                <a:spcPct val="90000"/>
              </a:lnSpc>
            </a:pPr>
            <a:r>
              <a:rPr lang="en-GB" altLang="en-MT" sz="2400"/>
              <a:t>This involves a specialist approach to the care of the child separate from that involving assessment and care of the adult.</a:t>
            </a:r>
          </a:p>
          <a:p>
            <a:pPr algn="just" eaLnBrk="1" hangingPunct="1">
              <a:lnSpc>
                <a:spcPct val="90000"/>
              </a:lnSpc>
            </a:pPr>
            <a:endParaRPr lang="en-GB" altLang="en-MT" sz="2400"/>
          </a:p>
          <a:p>
            <a:pPr algn="just" eaLnBrk="1" hangingPunct="1">
              <a:lnSpc>
                <a:spcPct val="90000"/>
              </a:lnSpc>
            </a:pPr>
            <a:r>
              <a:rPr lang="en-GB" altLang="en-MT" sz="2400"/>
              <a:t>Care transverses all medical and surgical specialities and takes cognisance  of the vagaries of child development, age and the psychosocial needs of the child and parent</a:t>
            </a:r>
            <a:endParaRPr lang="en-US" altLang="en-MT"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579CFB-BB40-456C-82D6-F74085D836FE}"/>
              </a:ext>
            </a:extLst>
          </p:cNvPr>
          <p:cNvSpPr txBox="1"/>
          <p:nvPr/>
        </p:nvSpPr>
        <p:spPr>
          <a:xfrm>
            <a:off x="1691680" y="1052736"/>
            <a:ext cx="5904656" cy="646331"/>
          </a:xfrm>
          <a:prstGeom prst="rect">
            <a:avLst/>
          </a:prstGeom>
          <a:noFill/>
        </p:spPr>
        <p:txBody>
          <a:bodyPr wrap="square">
            <a:spAutoFit/>
          </a:bodyPr>
          <a:lstStyle/>
          <a:p>
            <a:r>
              <a:rPr lang="en-GB" altLang="en-MT" sz="3600" dirty="0"/>
              <a:t>Foot conditions and treatments</a:t>
            </a:r>
            <a:endParaRPr lang="en-MT" sz="3600" dirty="0"/>
          </a:p>
        </p:txBody>
      </p:sp>
      <p:sp>
        <p:nvSpPr>
          <p:cNvPr id="5" name="TextBox 4">
            <a:extLst>
              <a:ext uri="{FF2B5EF4-FFF2-40B4-BE49-F238E27FC236}">
                <a16:creationId xmlns:a16="http://schemas.microsoft.com/office/drawing/2014/main" id="{3A5FCCA9-CA16-4DB0-9C80-F68326C1976A}"/>
              </a:ext>
            </a:extLst>
          </p:cNvPr>
          <p:cNvSpPr txBox="1"/>
          <p:nvPr/>
        </p:nvSpPr>
        <p:spPr>
          <a:xfrm>
            <a:off x="755576" y="2019612"/>
            <a:ext cx="7920880" cy="3785652"/>
          </a:xfrm>
          <a:prstGeom prst="rect">
            <a:avLst/>
          </a:prstGeom>
          <a:noFill/>
        </p:spPr>
        <p:txBody>
          <a:bodyPr wrap="square">
            <a:spAutoFit/>
          </a:bodyPr>
          <a:lstStyle/>
          <a:p>
            <a:r>
              <a:rPr lang="en-GB" sz="2000" dirty="0"/>
              <a:t>An array of foot conditions:</a:t>
            </a:r>
          </a:p>
          <a:p>
            <a:pPr marL="800100" lvl="1" indent="-342900">
              <a:buFont typeface="Arial" panose="020B0604020202020204" pitchFamily="34" charset="0"/>
              <a:buChar char="•"/>
            </a:pPr>
            <a:r>
              <a:rPr lang="en-GB" sz="2000" dirty="0"/>
              <a:t>Ingrown nails</a:t>
            </a:r>
          </a:p>
          <a:p>
            <a:pPr marL="800100" lvl="1" indent="-342900">
              <a:buFont typeface="Arial" panose="020B0604020202020204" pitchFamily="34" charset="0"/>
              <a:buChar char="•"/>
            </a:pPr>
            <a:r>
              <a:rPr lang="en-GB" sz="2000" dirty="0"/>
              <a:t>Heel pain </a:t>
            </a:r>
          </a:p>
          <a:p>
            <a:pPr marL="800100" lvl="1" indent="-342900">
              <a:buFont typeface="Arial" panose="020B0604020202020204" pitchFamily="34" charset="0"/>
              <a:buChar char="•"/>
            </a:pPr>
            <a:r>
              <a:rPr lang="en-GB" sz="2000" dirty="0"/>
              <a:t>Biomechanical foot conditions</a:t>
            </a:r>
          </a:p>
          <a:p>
            <a:pPr marL="800100" lvl="1" indent="-342900">
              <a:buFont typeface="Arial" panose="020B0604020202020204" pitchFamily="34" charset="0"/>
              <a:buChar char="•"/>
            </a:pPr>
            <a:r>
              <a:rPr lang="en-GB" sz="2000" dirty="0"/>
              <a:t>In toeing gait</a:t>
            </a:r>
          </a:p>
          <a:p>
            <a:pPr marL="800100" lvl="1" indent="-342900">
              <a:buFont typeface="Arial" panose="020B0604020202020204" pitchFamily="34" charset="0"/>
              <a:buChar char="•"/>
            </a:pPr>
            <a:r>
              <a:rPr lang="en-GB" sz="2000" dirty="0"/>
              <a:t>Referrals from Scoliosis clinic due to LLD</a:t>
            </a:r>
          </a:p>
          <a:p>
            <a:pPr marL="800100" lvl="1" indent="-342900">
              <a:buFont typeface="Arial" panose="020B0604020202020204" pitchFamily="34" charset="0"/>
              <a:buChar char="•"/>
            </a:pPr>
            <a:r>
              <a:rPr lang="en-GB" sz="2000" dirty="0"/>
              <a:t>Overriding and overlapping toes</a:t>
            </a:r>
          </a:p>
          <a:p>
            <a:pPr marL="800100" lvl="1" indent="-342900">
              <a:buFont typeface="Arial" panose="020B0604020202020204" pitchFamily="34" charset="0"/>
              <a:buChar char="•"/>
            </a:pPr>
            <a:r>
              <a:rPr lang="en-GB" sz="2000" dirty="0"/>
              <a:t>A plethora of dermatological conditions mostly verrucae and Tinea (hygiene, communal showers)</a:t>
            </a:r>
          </a:p>
          <a:p>
            <a:pPr marL="800100" lvl="1" indent="-342900">
              <a:buFont typeface="Arial" panose="020B0604020202020204" pitchFamily="34" charset="0"/>
              <a:buChar char="•"/>
            </a:pPr>
            <a:r>
              <a:rPr lang="en-GB" sz="2000" dirty="0"/>
              <a:t>Onychomycosis</a:t>
            </a:r>
          </a:p>
          <a:p>
            <a:pPr marL="800100" lvl="1" indent="-342900">
              <a:buFont typeface="Arial" panose="020B0604020202020204" pitchFamily="34" charset="0"/>
              <a:buChar char="•"/>
            </a:pPr>
            <a:r>
              <a:rPr lang="en-GB" sz="2000" dirty="0"/>
              <a:t>Nail surgery</a:t>
            </a:r>
          </a:p>
          <a:p>
            <a:pPr marL="800100" lvl="1" indent="-342900">
              <a:buFont typeface="Arial" panose="020B0604020202020204" pitchFamily="34" charset="0"/>
              <a:buChar char="•"/>
            </a:pPr>
            <a:r>
              <a:rPr lang="en-GB" sz="2000" dirty="0"/>
              <a:t>Cryotherapy using Cryopen. This is done when topical treatment fails</a:t>
            </a:r>
          </a:p>
        </p:txBody>
      </p:sp>
    </p:spTree>
    <p:extLst>
      <p:ext uri="{BB962C8B-B14F-4D97-AF65-F5344CB8AC3E}">
        <p14:creationId xmlns:p14="http://schemas.microsoft.com/office/powerpoint/2010/main" val="3282678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Excessive Pronation </a:t>
            </a:r>
          </a:p>
        </p:txBody>
      </p:sp>
      <p:sp>
        <p:nvSpPr>
          <p:cNvPr id="3" name="Content Placeholder 2"/>
          <p:cNvSpPr>
            <a:spLocks noGrp="1"/>
          </p:cNvSpPr>
          <p:nvPr>
            <p:ph sz="quarter" idx="1"/>
          </p:nvPr>
        </p:nvSpPr>
        <p:spPr/>
        <p:txBody>
          <a:bodyPr>
            <a:normAutofit fontScale="92500" lnSpcReduction="20000"/>
          </a:bodyPr>
          <a:lstStyle/>
          <a:p>
            <a:pPr algn="just"/>
            <a:r>
              <a:rPr lang="en-GB" dirty="0"/>
              <a:t>When standing, pronation occurs as the foot rolls inwards and the arch of the foot flattens, hence the term often used to describe someone who over pronates as having 'flat feet‘</a:t>
            </a:r>
          </a:p>
          <a:p>
            <a:pPr algn="just"/>
            <a:r>
              <a:rPr lang="en-GB" dirty="0"/>
              <a:t>Pronation is a normal part of the gait cycle which helps to provide shock absorption at the foot</a:t>
            </a:r>
          </a:p>
          <a:p>
            <a:pPr algn="just"/>
            <a:r>
              <a:rPr lang="en-GB" dirty="0"/>
              <a:t>Excessive foot pronation (flat feet) with concomitant knee internal rotation and adduction can lead to a chain reaction of muscle imbalances throughout the kinetic chain, leading to foot and ankle, knee, hip and low back pain</a:t>
            </a:r>
          </a:p>
          <a:p>
            <a:endParaRPr lang="en-GB"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2482</TotalTime>
  <Words>2485</Words>
  <Application>Microsoft Office PowerPoint</Application>
  <PresentationFormat>On-screen Show (4:3)</PresentationFormat>
  <Paragraphs>222</Paragraphs>
  <Slides>43</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Book Antiqua</vt:lpstr>
      <vt:lpstr>Bookman</vt:lpstr>
      <vt:lpstr>Calibri</vt:lpstr>
      <vt:lpstr>Garamond</vt:lpstr>
      <vt:lpstr>Times New Roman</vt:lpstr>
      <vt:lpstr>Organic</vt:lpstr>
      <vt:lpstr>Podopaediatrics   Centre of Excellence B’kara Health Centre</vt:lpstr>
      <vt:lpstr>Career overview</vt:lpstr>
      <vt:lpstr>Podopaediatric clinic</vt:lpstr>
      <vt:lpstr>Podopaediatric clinic</vt:lpstr>
      <vt:lpstr>The Podopaediatric team</vt:lpstr>
      <vt:lpstr>Definition of Podopaediatric practise</vt:lpstr>
      <vt:lpstr>………….continued</vt:lpstr>
      <vt:lpstr>PowerPoint Presentation</vt:lpstr>
      <vt:lpstr>Excessive Pronation </vt:lpstr>
      <vt:lpstr>Excessive Pronation</vt:lpstr>
      <vt:lpstr>Excessive Pronation</vt:lpstr>
      <vt:lpstr>p-FFP</vt:lpstr>
      <vt:lpstr>Foot Scan Analysis </vt:lpstr>
      <vt:lpstr>Portable Foot scan</vt:lpstr>
      <vt:lpstr>Leg Length Discrepancy</vt:lpstr>
      <vt:lpstr>Leg Length Discrepancy</vt:lpstr>
      <vt:lpstr>Treatment options for LLD depending on the discrepancy level (acc. to Dahl, 1996 – modified)</vt:lpstr>
      <vt:lpstr>Hypermobility</vt:lpstr>
      <vt:lpstr>Hypermobility</vt:lpstr>
      <vt:lpstr>Sever’s disease</vt:lpstr>
      <vt:lpstr>Sever’s disease</vt:lpstr>
      <vt:lpstr>Juvenile Hallux Abducto Valgus</vt:lpstr>
      <vt:lpstr>Juvenile Hallux Abducto Valgus</vt:lpstr>
      <vt:lpstr>Dermatological Assessment </vt:lpstr>
      <vt:lpstr>Eczema</vt:lpstr>
      <vt:lpstr>Eczema</vt:lpstr>
      <vt:lpstr>Tinea Pedis</vt:lpstr>
      <vt:lpstr>Tinea Pedis</vt:lpstr>
      <vt:lpstr>Onychomycosis</vt:lpstr>
      <vt:lpstr>Onychomycosis</vt:lpstr>
      <vt:lpstr>Verrucae</vt:lpstr>
      <vt:lpstr>Verrucae</vt:lpstr>
      <vt:lpstr>Hyperhidrosis</vt:lpstr>
      <vt:lpstr>Hyperhidrosis</vt:lpstr>
      <vt:lpstr>Callosities and corns</vt:lpstr>
      <vt:lpstr>Callosities and corns</vt:lpstr>
      <vt:lpstr>Ingrown Nails</vt:lpstr>
      <vt:lpstr>Ingrown Nails</vt:lpstr>
      <vt:lpstr>Podopaediatric Clinic today</vt:lpstr>
      <vt:lpstr>Podopaediatric Clinic   Primary Health Care FB Page</vt:lpstr>
      <vt:lpstr>Podopaediatric Clinic   Primary Health Care FB Page</vt:lpstr>
      <vt:lpstr>Appointments</vt:lpstr>
      <vt:lpstr>Thank you</vt:lpstr>
    </vt:vector>
  </TitlesOfParts>
  <Company>Podiatrist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Foot Care in Children</dc:title>
  <dc:creator>Ivan Farrugia</dc:creator>
  <cp:lastModifiedBy>Farrugia Ivan at Health-Primary Health Care</cp:lastModifiedBy>
  <cp:revision>117</cp:revision>
  <dcterms:created xsi:type="dcterms:W3CDTF">2009-10-06T09:41:07Z</dcterms:created>
  <dcterms:modified xsi:type="dcterms:W3CDTF">2023-06-19T08:10:42Z</dcterms:modified>
</cp:coreProperties>
</file>